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7" r:id="rId2"/>
    <p:sldId id="292" r:id="rId3"/>
    <p:sldId id="277" r:id="rId4"/>
    <p:sldId id="271" r:id="rId5"/>
    <p:sldId id="273" r:id="rId6"/>
    <p:sldId id="304" r:id="rId7"/>
    <p:sldId id="285" r:id="rId8"/>
    <p:sldId id="286" r:id="rId9"/>
    <p:sldId id="287" r:id="rId10"/>
    <p:sldId id="288" r:id="rId11"/>
    <p:sldId id="289" r:id="rId12"/>
    <p:sldId id="290" r:id="rId13"/>
    <p:sldId id="291" r:id="rId14"/>
    <p:sldId id="278" r:id="rId15"/>
    <p:sldId id="267" r:id="rId16"/>
    <p:sldId id="258" r:id="rId17"/>
    <p:sldId id="268" r:id="rId18"/>
    <p:sldId id="269" r:id="rId19"/>
    <p:sldId id="259" r:id="rId20"/>
    <p:sldId id="263" r:id="rId21"/>
    <p:sldId id="261" r:id="rId22"/>
    <p:sldId id="342" r:id="rId23"/>
    <p:sldId id="262" r:id="rId24"/>
    <p:sldId id="264" r:id="rId25"/>
    <p:sldId id="265" r:id="rId26"/>
    <p:sldId id="266" r:id="rId27"/>
    <p:sldId id="301" r:id="rId28"/>
    <p:sldId id="302" r:id="rId29"/>
    <p:sldId id="303" r:id="rId30"/>
    <p:sldId id="333" r:id="rId31"/>
    <p:sldId id="334" r:id="rId32"/>
    <p:sldId id="335" r:id="rId33"/>
    <p:sldId id="331" r:id="rId34"/>
    <p:sldId id="332" r:id="rId35"/>
    <p:sldId id="320" r:id="rId36"/>
    <p:sldId id="293" r:id="rId37"/>
    <p:sldId id="306" r:id="rId38"/>
    <p:sldId id="309" r:id="rId39"/>
    <p:sldId id="310" r:id="rId40"/>
    <p:sldId id="311" r:id="rId41"/>
    <p:sldId id="308" r:id="rId42"/>
    <p:sldId id="307" r:id="rId43"/>
    <p:sldId id="312" r:id="rId44"/>
    <p:sldId id="315" r:id="rId45"/>
    <p:sldId id="279" r:id="rId46"/>
    <p:sldId id="294" r:id="rId47"/>
    <p:sldId id="316" r:id="rId48"/>
    <p:sldId id="317" r:id="rId49"/>
    <p:sldId id="318" r:id="rId50"/>
    <p:sldId id="326" r:id="rId51"/>
    <p:sldId id="321" r:id="rId52"/>
    <p:sldId id="327" r:id="rId53"/>
    <p:sldId id="323" r:id="rId54"/>
    <p:sldId id="324" r:id="rId55"/>
    <p:sldId id="328" r:id="rId56"/>
    <p:sldId id="329" r:id="rId57"/>
    <p:sldId id="330" r:id="rId58"/>
    <p:sldId id="295" r:id="rId59"/>
    <p:sldId id="339" r:id="rId60"/>
    <p:sldId id="340" r:id="rId61"/>
    <p:sldId id="313" r:id="rId62"/>
    <p:sldId id="314" r:id="rId63"/>
    <p:sldId id="319" r:id="rId64"/>
    <p:sldId id="280" r:id="rId65"/>
    <p:sldId id="281" r:id="rId66"/>
    <p:sldId id="337" r:id="rId67"/>
    <p:sldId id="336" r:id="rId68"/>
    <p:sldId id="296" r:id="rId69"/>
    <p:sldId id="297" r:id="rId70"/>
    <p:sldId id="298" r:id="rId71"/>
    <p:sldId id="299" r:id="rId72"/>
    <p:sldId id="338" r:id="rId73"/>
    <p:sldId id="276" r:id="rId74"/>
    <p:sldId id="274" r:id="rId75"/>
    <p:sldId id="341" r:id="rId76"/>
    <p:sldId id="270" r:id="rId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91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88" autoAdjust="0"/>
    <p:restoredTop sz="95828" autoAdjust="0"/>
  </p:normalViewPr>
  <p:slideViewPr>
    <p:cSldViewPr snapToGrid="0">
      <p:cViewPr varScale="1">
        <p:scale>
          <a:sx n="95" d="100"/>
          <a:sy n="95" d="100"/>
        </p:scale>
        <p:origin x="5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B72CC-1259-4D4D-B7FA-F62A8C63FEBC}" type="datetimeFigureOut">
              <a:rPr lang="fr-FR" smtClean="0"/>
              <a:t>17/06/2022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4A74-D99A-4F58-AB78-6B146C448955}" type="slidenum">
              <a:rPr lang="fr-FR" smtClean="0"/>
              <a:t>‹N°›</a:t>
            </a:fld>
            <a:endParaRPr lang="fr-FR"/>
          </a:p>
        </p:txBody>
      </p:sp>
    </p:spTree>
    <p:extLst>
      <p:ext uri="{BB962C8B-B14F-4D97-AF65-F5344CB8AC3E}">
        <p14:creationId xmlns:p14="http://schemas.microsoft.com/office/powerpoint/2010/main" val="3178894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5244A74-D99A-4F58-AB78-6B146C448955}" type="slidenum">
              <a:rPr lang="fr-FR" smtClean="0"/>
              <a:t>13</a:t>
            </a:fld>
            <a:endParaRPr lang="fr-FR"/>
          </a:p>
        </p:txBody>
      </p:sp>
    </p:spTree>
    <p:extLst>
      <p:ext uri="{BB962C8B-B14F-4D97-AF65-F5344CB8AC3E}">
        <p14:creationId xmlns:p14="http://schemas.microsoft.com/office/powerpoint/2010/main" val="1847103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f40292a6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f40292a6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4A74-D99A-4F58-AB78-6B146C44895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32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4A74-D99A-4F58-AB78-6B146C44895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740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caad2a06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caad2a06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fr-FR" sz="1600">
                <a:solidFill>
                  <a:srgbClr val="44546A"/>
                </a:solidFill>
                <a:latin typeface="Calibri"/>
                <a:ea typeface="Calibri"/>
                <a:cs typeface="Calibri"/>
                <a:sym typeface="Calibri"/>
              </a:rPr>
              <a:t>Cette approche permet aujourd’hui de retenir certaines catégories d’objets ou de relations plutôt que d’autres, d’en spécifier de nouveaux par regroupement d’autres ou pour représenter des nœuds de type texte, de leur donner des libellés compréhensibles dans la langue qu’on souhaite, de définir un ordre d’affichage pour les points d’entrée principaux, de spécifier comment les noeuds cibles d’une relation s’affichent, d’exploiter des vocabulaires, etc.</a:t>
            </a:r>
            <a:endParaRPr sz="1600">
              <a:solidFill>
                <a:srgbClr val="44546A"/>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d575a9688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d575a968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fr-FR" sz="1600">
                <a:solidFill>
                  <a:srgbClr val="44546A"/>
                </a:solidFill>
                <a:latin typeface="Calibri"/>
                <a:ea typeface="Calibri"/>
                <a:cs typeface="Calibri"/>
                <a:sym typeface="Calibri"/>
              </a:rPr>
              <a:t>Cette approche permet aujourd’hui de retenir certaines catégories d’objets ou de relations plutôt que d’autres, d’en spécifier de nouveaux par regroupement d’autres ou pour représenter des nœuds de type texte, de leur donner des libellés compréhensibles dans la langue qu’on souhaite, de définir un ordre d’affichage pour les points d’entrée principaux, de spécifier comment les noeuds cibles d’une relation s’affichent, d’exploiter des vocabulaires, etc.</a:t>
            </a:r>
            <a:endParaRPr sz="1600">
              <a:solidFill>
                <a:srgbClr val="44546A"/>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4A74-D99A-4F58-AB78-6B146C44895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71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4A74-D99A-4F58-AB78-6B146C44895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037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4A74-D99A-4F58-AB78-6B146C44895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748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44A74-D99A-4F58-AB78-6B146C448955}"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907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F4ACDA-E9F6-454C-804A-B2D42491490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B4BF842-E364-47BC-91AE-6B518B594F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7EB09E4-77F8-4862-ABAA-ACE1ED71195F}"/>
              </a:ext>
            </a:extLst>
          </p:cNvPr>
          <p:cNvSpPr>
            <a:spLocks noGrp="1"/>
          </p:cNvSpPr>
          <p:nvPr>
            <p:ph type="dt" sz="half" idx="10"/>
          </p:nvPr>
        </p:nvSpPr>
        <p:spPr/>
        <p:txBody>
          <a:bodyPr/>
          <a:lstStyle/>
          <a:p>
            <a:fld id="{7F0868D4-F59A-48E8-AFED-CAD761A33D39}" type="datetimeFigureOut">
              <a:rPr lang="fr-FR" smtClean="0"/>
              <a:t>17/06/2022</a:t>
            </a:fld>
            <a:endParaRPr lang="fr-FR"/>
          </a:p>
        </p:txBody>
      </p:sp>
      <p:sp>
        <p:nvSpPr>
          <p:cNvPr id="5" name="Espace réservé du pied de page 4">
            <a:extLst>
              <a:ext uri="{FF2B5EF4-FFF2-40B4-BE49-F238E27FC236}">
                <a16:creationId xmlns:a16="http://schemas.microsoft.com/office/drawing/2014/main" id="{CDFE224D-48C8-44C1-BC57-8F0D62E745B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B310078-9F30-4682-B51C-589567524FF1}"/>
              </a:ext>
            </a:extLst>
          </p:cNvPr>
          <p:cNvSpPr>
            <a:spLocks noGrp="1"/>
          </p:cNvSpPr>
          <p:nvPr>
            <p:ph type="sldNum" sz="quarter" idx="12"/>
          </p:nvPr>
        </p:nvSpPr>
        <p:spPr/>
        <p:txBody>
          <a:bodyPr/>
          <a:lstStyle/>
          <a:p>
            <a:fld id="{4A23983A-9496-4843-9CD7-7665297596A3}" type="slidenum">
              <a:rPr lang="fr-FR" smtClean="0"/>
              <a:t>‹N°›</a:t>
            </a:fld>
            <a:endParaRPr lang="fr-FR"/>
          </a:p>
        </p:txBody>
      </p:sp>
    </p:spTree>
    <p:extLst>
      <p:ext uri="{BB962C8B-B14F-4D97-AF65-F5344CB8AC3E}">
        <p14:creationId xmlns:p14="http://schemas.microsoft.com/office/powerpoint/2010/main" val="2809961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401758-E0E5-49DD-A0C4-DC00910C1C0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D3DC1BB-7BC2-4EBA-83E3-4B01C049D4C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C50F81-5FE4-406C-AA43-AF987246A31D}"/>
              </a:ext>
            </a:extLst>
          </p:cNvPr>
          <p:cNvSpPr>
            <a:spLocks noGrp="1"/>
          </p:cNvSpPr>
          <p:nvPr>
            <p:ph type="dt" sz="half" idx="10"/>
          </p:nvPr>
        </p:nvSpPr>
        <p:spPr/>
        <p:txBody>
          <a:bodyPr/>
          <a:lstStyle/>
          <a:p>
            <a:fld id="{7F0868D4-F59A-48E8-AFED-CAD761A33D39}" type="datetimeFigureOut">
              <a:rPr lang="fr-FR" smtClean="0"/>
              <a:t>17/06/2022</a:t>
            </a:fld>
            <a:endParaRPr lang="fr-FR"/>
          </a:p>
        </p:txBody>
      </p:sp>
      <p:sp>
        <p:nvSpPr>
          <p:cNvPr id="5" name="Espace réservé du pied de page 4">
            <a:extLst>
              <a:ext uri="{FF2B5EF4-FFF2-40B4-BE49-F238E27FC236}">
                <a16:creationId xmlns:a16="http://schemas.microsoft.com/office/drawing/2014/main" id="{3CD7100D-771F-48B4-947B-01AD418438E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EA49D3E-EFA2-4836-8D5A-63BA6BFB6365}"/>
              </a:ext>
            </a:extLst>
          </p:cNvPr>
          <p:cNvSpPr>
            <a:spLocks noGrp="1"/>
          </p:cNvSpPr>
          <p:nvPr>
            <p:ph type="sldNum" sz="quarter" idx="12"/>
          </p:nvPr>
        </p:nvSpPr>
        <p:spPr/>
        <p:txBody>
          <a:bodyPr/>
          <a:lstStyle/>
          <a:p>
            <a:fld id="{4A23983A-9496-4843-9CD7-7665297596A3}" type="slidenum">
              <a:rPr lang="fr-FR" smtClean="0"/>
              <a:t>‹N°›</a:t>
            </a:fld>
            <a:endParaRPr lang="fr-FR"/>
          </a:p>
        </p:txBody>
      </p:sp>
    </p:spTree>
    <p:extLst>
      <p:ext uri="{BB962C8B-B14F-4D97-AF65-F5344CB8AC3E}">
        <p14:creationId xmlns:p14="http://schemas.microsoft.com/office/powerpoint/2010/main" val="729800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1489A94-3901-4874-BEA8-E2CE54FB0BE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3970F1E-1C90-45BA-A0B5-18E37353C93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CC67644-05EB-4DA5-AA26-47E68074C6EF}"/>
              </a:ext>
            </a:extLst>
          </p:cNvPr>
          <p:cNvSpPr>
            <a:spLocks noGrp="1"/>
          </p:cNvSpPr>
          <p:nvPr>
            <p:ph type="dt" sz="half" idx="10"/>
          </p:nvPr>
        </p:nvSpPr>
        <p:spPr/>
        <p:txBody>
          <a:bodyPr/>
          <a:lstStyle/>
          <a:p>
            <a:fld id="{7F0868D4-F59A-48E8-AFED-CAD761A33D39}" type="datetimeFigureOut">
              <a:rPr lang="fr-FR" smtClean="0"/>
              <a:t>17/06/2022</a:t>
            </a:fld>
            <a:endParaRPr lang="fr-FR"/>
          </a:p>
        </p:txBody>
      </p:sp>
      <p:sp>
        <p:nvSpPr>
          <p:cNvPr id="5" name="Espace réservé du pied de page 4">
            <a:extLst>
              <a:ext uri="{FF2B5EF4-FFF2-40B4-BE49-F238E27FC236}">
                <a16:creationId xmlns:a16="http://schemas.microsoft.com/office/drawing/2014/main" id="{71851EDD-6A8E-4A5A-9504-4938C731AC8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00458CD-CA26-49BA-BEE4-665E1D599804}"/>
              </a:ext>
            </a:extLst>
          </p:cNvPr>
          <p:cNvSpPr>
            <a:spLocks noGrp="1"/>
          </p:cNvSpPr>
          <p:nvPr>
            <p:ph type="sldNum" sz="quarter" idx="12"/>
          </p:nvPr>
        </p:nvSpPr>
        <p:spPr/>
        <p:txBody>
          <a:bodyPr/>
          <a:lstStyle/>
          <a:p>
            <a:fld id="{4A23983A-9496-4843-9CD7-7665297596A3}" type="slidenum">
              <a:rPr lang="fr-FR" smtClean="0"/>
              <a:t>‹N°›</a:t>
            </a:fld>
            <a:endParaRPr lang="fr-FR"/>
          </a:p>
        </p:txBody>
      </p:sp>
    </p:spTree>
    <p:extLst>
      <p:ext uri="{BB962C8B-B14F-4D97-AF65-F5344CB8AC3E}">
        <p14:creationId xmlns:p14="http://schemas.microsoft.com/office/powerpoint/2010/main" val="652127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130B8E-8BC7-49BA-8620-5185CE2C93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81A23DD-655F-48BB-A747-067DCD092F2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CC2F45-A011-4719-9F14-3FE01FD3EE9C}"/>
              </a:ext>
            </a:extLst>
          </p:cNvPr>
          <p:cNvSpPr>
            <a:spLocks noGrp="1"/>
          </p:cNvSpPr>
          <p:nvPr>
            <p:ph type="dt" sz="half" idx="10"/>
          </p:nvPr>
        </p:nvSpPr>
        <p:spPr/>
        <p:txBody>
          <a:bodyPr/>
          <a:lstStyle/>
          <a:p>
            <a:fld id="{7F0868D4-F59A-48E8-AFED-CAD761A33D39}" type="datetimeFigureOut">
              <a:rPr lang="fr-FR" smtClean="0"/>
              <a:t>17/06/2022</a:t>
            </a:fld>
            <a:endParaRPr lang="fr-FR"/>
          </a:p>
        </p:txBody>
      </p:sp>
      <p:sp>
        <p:nvSpPr>
          <p:cNvPr id="5" name="Espace réservé du pied de page 4">
            <a:extLst>
              <a:ext uri="{FF2B5EF4-FFF2-40B4-BE49-F238E27FC236}">
                <a16:creationId xmlns:a16="http://schemas.microsoft.com/office/drawing/2014/main" id="{46F060A5-BEE1-4088-8552-DBAC60C2C4A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9EB6B83-9FF4-4CE2-BDFA-4795CA57D767}"/>
              </a:ext>
            </a:extLst>
          </p:cNvPr>
          <p:cNvSpPr>
            <a:spLocks noGrp="1"/>
          </p:cNvSpPr>
          <p:nvPr>
            <p:ph type="sldNum" sz="quarter" idx="12"/>
          </p:nvPr>
        </p:nvSpPr>
        <p:spPr/>
        <p:txBody>
          <a:bodyPr/>
          <a:lstStyle/>
          <a:p>
            <a:fld id="{4A23983A-9496-4843-9CD7-7665297596A3}" type="slidenum">
              <a:rPr lang="fr-FR" smtClean="0"/>
              <a:t>‹N°›</a:t>
            </a:fld>
            <a:endParaRPr lang="fr-FR"/>
          </a:p>
        </p:txBody>
      </p:sp>
    </p:spTree>
    <p:extLst>
      <p:ext uri="{BB962C8B-B14F-4D97-AF65-F5344CB8AC3E}">
        <p14:creationId xmlns:p14="http://schemas.microsoft.com/office/powerpoint/2010/main" val="1430253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117299-4798-4481-872C-85397C79207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7A151A6-668B-4C8A-A574-EFCD31F97B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4530086-6AD4-401B-9D87-4FBFD8E88DFE}"/>
              </a:ext>
            </a:extLst>
          </p:cNvPr>
          <p:cNvSpPr>
            <a:spLocks noGrp="1"/>
          </p:cNvSpPr>
          <p:nvPr>
            <p:ph type="dt" sz="half" idx="10"/>
          </p:nvPr>
        </p:nvSpPr>
        <p:spPr/>
        <p:txBody>
          <a:bodyPr/>
          <a:lstStyle/>
          <a:p>
            <a:fld id="{7F0868D4-F59A-48E8-AFED-CAD761A33D39}" type="datetimeFigureOut">
              <a:rPr lang="fr-FR" smtClean="0"/>
              <a:t>17/06/2022</a:t>
            </a:fld>
            <a:endParaRPr lang="fr-FR"/>
          </a:p>
        </p:txBody>
      </p:sp>
      <p:sp>
        <p:nvSpPr>
          <p:cNvPr id="5" name="Espace réservé du pied de page 4">
            <a:extLst>
              <a:ext uri="{FF2B5EF4-FFF2-40B4-BE49-F238E27FC236}">
                <a16:creationId xmlns:a16="http://schemas.microsoft.com/office/drawing/2014/main" id="{C120B577-2E84-4A75-8FD9-FB14E40AA29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9C3EA2-2704-44D7-B435-B081245BB53F}"/>
              </a:ext>
            </a:extLst>
          </p:cNvPr>
          <p:cNvSpPr>
            <a:spLocks noGrp="1"/>
          </p:cNvSpPr>
          <p:nvPr>
            <p:ph type="sldNum" sz="quarter" idx="12"/>
          </p:nvPr>
        </p:nvSpPr>
        <p:spPr/>
        <p:txBody>
          <a:bodyPr/>
          <a:lstStyle/>
          <a:p>
            <a:fld id="{4A23983A-9496-4843-9CD7-7665297596A3}" type="slidenum">
              <a:rPr lang="fr-FR" smtClean="0"/>
              <a:t>‹N°›</a:t>
            </a:fld>
            <a:endParaRPr lang="fr-FR"/>
          </a:p>
        </p:txBody>
      </p:sp>
    </p:spTree>
    <p:extLst>
      <p:ext uri="{BB962C8B-B14F-4D97-AF65-F5344CB8AC3E}">
        <p14:creationId xmlns:p14="http://schemas.microsoft.com/office/powerpoint/2010/main" val="2563375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8402D4-2A72-40F3-A018-A3AD377A1B1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26D4587-16AD-4152-960C-E8DF735FA60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EA8D817-0596-44A2-AE61-635F2E960CE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8D89A19-EC4F-41D1-94AF-8051E84A2559}"/>
              </a:ext>
            </a:extLst>
          </p:cNvPr>
          <p:cNvSpPr>
            <a:spLocks noGrp="1"/>
          </p:cNvSpPr>
          <p:nvPr>
            <p:ph type="dt" sz="half" idx="10"/>
          </p:nvPr>
        </p:nvSpPr>
        <p:spPr/>
        <p:txBody>
          <a:bodyPr/>
          <a:lstStyle/>
          <a:p>
            <a:fld id="{7F0868D4-F59A-48E8-AFED-CAD761A33D39}" type="datetimeFigureOut">
              <a:rPr lang="fr-FR" smtClean="0"/>
              <a:t>17/06/2022</a:t>
            </a:fld>
            <a:endParaRPr lang="fr-FR"/>
          </a:p>
        </p:txBody>
      </p:sp>
      <p:sp>
        <p:nvSpPr>
          <p:cNvPr id="6" name="Espace réservé du pied de page 5">
            <a:extLst>
              <a:ext uri="{FF2B5EF4-FFF2-40B4-BE49-F238E27FC236}">
                <a16:creationId xmlns:a16="http://schemas.microsoft.com/office/drawing/2014/main" id="{C1E6C2E0-4F38-43F5-A7AE-EB937986794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F3FD9DA-FE47-4804-8BB8-CB22C008D722}"/>
              </a:ext>
            </a:extLst>
          </p:cNvPr>
          <p:cNvSpPr>
            <a:spLocks noGrp="1"/>
          </p:cNvSpPr>
          <p:nvPr>
            <p:ph type="sldNum" sz="quarter" idx="12"/>
          </p:nvPr>
        </p:nvSpPr>
        <p:spPr/>
        <p:txBody>
          <a:bodyPr/>
          <a:lstStyle/>
          <a:p>
            <a:fld id="{4A23983A-9496-4843-9CD7-7665297596A3}" type="slidenum">
              <a:rPr lang="fr-FR" smtClean="0"/>
              <a:t>‹N°›</a:t>
            </a:fld>
            <a:endParaRPr lang="fr-FR"/>
          </a:p>
        </p:txBody>
      </p:sp>
    </p:spTree>
    <p:extLst>
      <p:ext uri="{BB962C8B-B14F-4D97-AF65-F5344CB8AC3E}">
        <p14:creationId xmlns:p14="http://schemas.microsoft.com/office/powerpoint/2010/main" val="4063266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5BD6E-68A6-4C84-80CF-1B7C0D04DA1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A1B05EC-EE6D-4791-B4F7-1E1C8EAE27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BE0B7AE-776E-48D0-A19F-3B828CC55F0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F3E94BC-FE07-4127-8482-4B8046A16D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2D5FB75-6198-4E92-9A30-A77133B16CF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2976A54-0E9B-46A7-BC3F-AB0E13679072}"/>
              </a:ext>
            </a:extLst>
          </p:cNvPr>
          <p:cNvSpPr>
            <a:spLocks noGrp="1"/>
          </p:cNvSpPr>
          <p:nvPr>
            <p:ph type="dt" sz="half" idx="10"/>
          </p:nvPr>
        </p:nvSpPr>
        <p:spPr/>
        <p:txBody>
          <a:bodyPr/>
          <a:lstStyle/>
          <a:p>
            <a:fld id="{7F0868D4-F59A-48E8-AFED-CAD761A33D39}" type="datetimeFigureOut">
              <a:rPr lang="fr-FR" smtClean="0"/>
              <a:t>17/06/2022</a:t>
            </a:fld>
            <a:endParaRPr lang="fr-FR"/>
          </a:p>
        </p:txBody>
      </p:sp>
      <p:sp>
        <p:nvSpPr>
          <p:cNvPr id="8" name="Espace réservé du pied de page 7">
            <a:extLst>
              <a:ext uri="{FF2B5EF4-FFF2-40B4-BE49-F238E27FC236}">
                <a16:creationId xmlns:a16="http://schemas.microsoft.com/office/drawing/2014/main" id="{99DADBF7-FDE5-4C9E-A20F-B33B6412EBB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260EF9C-B659-4674-B396-CC5D3CB5ABBF}"/>
              </a:ext>
            </a:extLst>
          </p:cNvPr>
          <p:cNvSpPr>
            <a:spLocks noGrp="1"/>
          </p:cNvSpPr>
          <p:nvPr>
            <p:ph type="sldNum" sz="quarter" idx="12"/>
          </p:nvPr>
        </p:nvSpPr>
        <p:spPr/>
        <p:txBody>
          <a:bodyPr/>
          <a:lstStyle/>
          <a:p>
            <a:fld id="{4A23983A-9496-4843-9CD7-7665297596A3}" type="slidenum">
              <a:rPr lang="fr-FR" smtClean="0"/>
              <a:t>‹N°›</a:t>
            </a:fld>
            <a:endParaRPr lang="fr-FR"/>
          </a:p>
        </p:txBody>
      </p:sp>
    </p:spTree>
    <p:extLst>
      <p:ext uri="{BB962C8B-B14F-4D97-AF65-F5344CB8AC3E}">
        <p14:creationId xmlns:p14="http://schemas.microsoft.com/office/powerpoint/2010/main" val="4231058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93EF49-84A5-4697-A739-0F9F3A4C97C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9D18E39-B86F-4274-8BE8-8EDC503BC71F}"/>
              </a:ext>
            </a:extLst>
          </p:cNvPr>
          <p:cNvSpPr>
            <a:spLocks noGrp="1"/>
          </p:cNvSpPr>
          <p:nvPr>
            <p:ph type="dt" sz="half" idx="10"/>
          </p:nvPr>
        </p:nvSpPr>
        <p:spPr/>
        <p:txBody>
          <a:bodyPr/>
          <a:lstStyle/>
          <a:p>
            <a:fld id="{7F0868D4-F59A-48E8-AFED-CAD761A33D39}" type="datetimeFigureOut">
              <a:rPr lang="fr-FR" smtClean="0"/>
              <a:t>17/06/2022</a:t>
            </a:fld>
            <a:endParaRPr lang="fr-FR"/>
          </a:p>
        </p:txBody>
      </p:sp>
      <p:sp>
        <p:nvSpPr>
          <p:cNvPr id="4" name="Espace réservé du pied de page 3">
            <a:extLst>
              <a:ext uri="{FF2B5EF4-FFF2-40B4-BE49-F238E27FC236}">
                <a16:creationId xmlns:a16="http://schemas.microsoft.com/office/drawing/2014/main" id="{C11AC505-4F59-4AB0-9F7F-0E5A69C3D93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F78C5CB-9D9B-4F59-84F7-C7DB75F15B62}"/>
              </a:ext>
            </a:extLst>
          </p:cNvPr>
          <p:cNvSpPr>
            <a:spLocks noGrp="1"/>
          </p:cNvSpPr>
          <p:nvPr>
            <p:ph type="sldNum" sz="quarter" idx="12"/>
          </p:nvPr>
        </p:nvSpPr>
        <p:spPr/>
        <p:txBody>
          <a:bodyPr/>
          <a:lstStyle/>
          <a:p>
            <a:fld id="{4A23983A-9496-4843-9CD7-7665297596A3}" type="slidenum">
              <a:rPr lang="fr-FR" smtClean="0"/>
              <a:t>‹N°›</a:t>
            </a:fld>
            <a:endParaRPr lang="fr-FR"/>
          </a:p>
        </p:txBody>
      </p:sp>
    </p:spTree>
    <p:extLst>
      <p:ext uri="{BB962C8B-B14F-4D97-AF65-F5344CB8AC3E}">
        <p14:creationId xmlns:p14="http://schemas.microsoft.com/office/powerpoint/2010/main" val="2792349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C02B6A-6304-4566-97B1-0FE80256C374}"/>
              </a:ext>
            </a:extLst>
          </p:cNvPr>
          <p:cNvSpPr>
            <a:spLocks noGrp="1"/>
          </p:cNvSpPr>
          <p:nvPr>
            <p:ph type="dt" sz="half" idx="10"/>
          </p:nvPr>
        </p:nvSpPr>
        <p:spPr/>
        <p:txBody>
          <a:bodyPr/>
          <a:lstStyle/>
          <a:p>
            <a:fld id="{7F0868D4-F59A-48E8-AFED-CAD761A33D39}" type="datetimeFigureOut">
              <a:rPr lang="fr-FR" smtClean="0"/>
              <a:t>17/06/2022</a:t>
            </a:fld>
            <a:endParaRPr lang="fr-FR"/>
          </a:p>
        </p:txBody>
      </p:sp>
      <p:sp>
        <p:nvSpPr>
          <p:cNvPr id="3" name="Espace réservé du pied de page 2">
            <a:extLst>
              <a:ext uri="{FF2B5EF4-FFF2-40B4-BE49-F238E27FC236}">
                <a16:creationId xmlns:a16="http://schemas.microsoft.com/office/drawing/2014/main" id="{4AEA972C-261A-47EF-8258-7A24358875E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9F07AFE-06BB-4D67-9C7E-A42AFDB268F4}"/>
              </a:ext>
            </a:extLst>
          </p:cNvPr>
          <p:cNvSpPr>
            <a:spLocks noGrp="1"/>
          </p:cNvSpPr>
          <p:nvPr>
            <p:ph type="sldNum" sz="quarter" idx="12"/>
          </p:nvPr>
        </p:nvSpPr>
        <p:spPr/>
        <p:txBody>
          <a:bodyPr/>
          <a:lstStyle/>
          <a:p>
            <a:fld id="{4A23983A-9496-4843-9CD7-7665297596A3}" type="slidenum">
              <a:rPr lang="fr-FR" smtClean="0"/>
              <a:t>‹N°›</a:t>
            </a:fld>
            <a:endParaRPr lang="fr-FR"/>
          </a:p>
        </p:txBody>
      </p:sp>
    </p:spTree>
    <p:extLst>
      <p:ext uri="{BB962C8B-B14F-4D97-AF65-F5344CB8AC3E}">
        <p14:creationId xmlns:p14="http://schemas.microsoft.com/office/powerpoint/2010/main" val="3078675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B08D0E-64CF-4BCD-AFDB-0218CD22193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28C8C23-5B7C-48DD-91B1-B0133FD49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EBFDF61-0247-4A5A-8A65-1CD88FFA1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D8714C-BDF3-4C67-831C-82E1E1E2688E}"/>
              </a:ext>
            </a:extLst>
          </p:cNvPr>
          <p:cNvSpPr>
            <a:spLocks noGrp="1"/>
          </p:cNvSpPr>
          <p:nvPr>
            <p:ph type="dt" sz="half" idx="10"/>
          </p:nvPr>
        </p:nvSpPr>
        <p:spPr/>
        <p:txBody>
          <a:bodyPr/>
          <a:lstStyle/>
          <a:p>
            <a:fld id="{7F0868D4-F59A-48E8-AFED-CAD761A33D39}" type="datetimeFigureOut">
              <a:rPr lang="fr-FR" smtClean="0"/>
              <a:t>17/06/2022</a:t>
            </a:fld>
            <a:endParaRPr lang="fr-FR"/>
          </a:p>
        </p:txBody>
      </p:sp>
      <p:sp>
        <p:nvSpPr>
          <p:cNvPr id="6" name="Espace réservé du pied de page 5">
            <a:extLst>
              <a:ext uri="{FF2B5EF4-FFF2-40B4-BE49-F238E27FC236}">
                <a16:creationId xmlns:a16="http://schemas.microsoft.com/office/drawing/2014/main" id="{83224F39-9F15-435A-9D3B-286124AF164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71D96B1-D431-4D80-9A25-A39925C89D12}"/>
              </a:ext>
            </a:extLst>
          </p:cNvPr>
          <p:cNvSpPr>
            <a:spLocks noGrp="1"/>
          </p:cNvSpPr>
          <p:nvPr>
            <p:ph type="sldNum" sz="quarter" idx="12"/>
          </p:nvPr>
        </p:nvSpPr>
        <p:spPr/>
        <p:txBody>
          <a:bodyPr/>
          <a:lstStyle/>
          <a:p>
            <a:fld id="{4A23983A-9496-4843-9CD7-7665297596A3}" type="slidenum">
              <a:rPr lang="fr-FR" smtClean="0"/>
              <a:t>‹N°›</a:t>
            </a:fld>
            <a:endParaRPr lang="fr-FR"/>
          </a:p>
        </p:txBody>
      </p:sp>
    </p:spTree>
    <p:extLst>
      <p:ext uri="{BB962C8B-B14F-4D97-AF65-F5344CB8AC3E}">
        <p14:creationId xmlns:p14="http://schemas.microsoft.com/office/powerpoint/2010/main" val="3908346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0E16B8-E241-4125-867D-1EF1FAFE304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9624EF2-C78E-4983-9676-24A2687348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C534034-607C-4B54-96BB-9CFE8FDD6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FC6B2B2-327A-4A60-A80D-95785A7740FB}"/>
              </a:ext>
            </a:extLst>
          </p:cNvPr>
          <p:cNvSpPr>
            <a:spLocks noGrp="1"/>
          </p:cNvSpPr>
          <p:nvPr>
            <p:ph type="dt" sz="half" idx="10"/>
          </p:nvPr>
        </p:nvSpPr>
        <p:spPr/>
        <p:txBody>
          <a:bodyPr/>
          <a:lstStyle/>
          <a:p>
            <a:fld id="{7F0868D4-F59A-48E8-AFED-CAD761A33D39}" type="datetimeFigureOut">
              <a:rPr lang="fr-FR" smtClean="0"/>
              <a:t>17/06/2022</a:t>
            </a:fld>
            <a:endParaRPr lang="fr-FR"/>
          </a:p>
        </p:txBody>
      </p:sp>
      <p:sp>
        <p:nvSpPr>
          <p:cNvPr id="6" name="Espace réservé du pied de page 5">
            <a:extLst>
              <a:ext uri="{FF2B5EF4-FFF2-40B4-BE49-F238E27FC236}">
                <a16:creationId xmlns:a16="http://schemas.microsoft.com/office/drawing/2014/main" id="{47F1264C-2CA1-4D09-8119-0270E64E0C3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3041D7F-6109-4BEA-A5D8-2714F2D6CCE1}"/>
              </a:ext>
            </a:extLst>
          </p:cNvPr>
          <p:cNvSpPr>
            <a:spLocks noGrp="1"/>
          </p:cNvSpPr>
          <p:nvPr>
            <p:ph type="sldNum" sz="quarter" idx="12"/>
          </p:nvPr>
        </p:nvSpPr>
        <p:spPr/>
        <p:txBody>
          <a:bodyPr/>
          <a:lstStyle/>
          <a:p>
            <a:fld id="{4A23983A-9496-4843-9CD7-7665297596A3}" type="slidenum">
              <a:rPr lang="fr-FR" smtClean="0"/>
              <a:t>‹N°›</a:t>
            </a:fld>
            <a:endParaRPr lang="fr-FR"/>
          </a:p>
        </p:txBody>
      </p:sp>
    </p:spTree>
    <p:extLst>
      <p:ext uri="{BB962C8B-B14F-4D97-AF65-F5344CB8AC3E}">
        <p14:creationId xmlns:p14="http://schemas.microsoft.com/office/powerpoint/2010/main" val="3746493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C2C6DBC-FDE1-4780-826E-2BDBC91227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CD12157-1A26-4EFD-B20A-63FEEB8BD9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E03CA93-1CC2-4069-9EA7-180A366233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0868D4-F59A-48E8-AFED-CAD761A33D39}" type="datetimeFigureOut">
              <a:rPr lang="fr-FR" smtClean="0"/>
              <a:t>17/06/2022</a:t>
            </a:fld>
            <a:endParaRPr lang="fr-FR"/>
          </a:p>
        </p:txBody>
      </p:sp>
      <p:sp>
        <p:nvSpPr>
          <p:cNvPr id="5" name="Espace réservé du pied de page 4">
            <a:extLst>
              <a:ext uri="{FF2B5EF4-FFF2-40B4-BE49-F238E27FC236}">
                <a16:creationId xmlns:a16="http://schemas.microsoft.com/office/drawing/2014/main" id="{93254D22-553A-4386-8C43-E76165E819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98801BF-0313-4E46-BD3B-66D1380474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3983A-9496-4843-9CD7-7665297596A3}" type="slidenum">
              <a:rPr lang="fr-FR" smtClean="0"/>
              <a:t>‹N°›</a:t>
            </a:fld>
            <a:endParaRPr lang="fr-FR"/>
          </a:p>
        </p:txBody>
      </p:sp>
    </p:spTree>
    <p:extLst>
      <p:ext uri="{BB962C8B-B14F-4D97-AF65-F5344CB8AC3E}">
        <p14:creationId xmlns:p14="http://schemas.microsoft.com/office/powerpoint/2010/main" val="377263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sparna-git/Sparnatural-yasgui-plugin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sparna-git/Sparnatural/wiki/OWL-based-configur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ocs.sparnatural.eu/OWL-based-configurat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ocs.sparnatural.eu/" TargetMode="External"/><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67.xml.rels><?xml version="1.0" encoding="UTF-8" standalone="yes"?>
<Relationships xmlns="http://schemas.openxmlformats.org/package/2006/relationships"><Relationship Id="rId2" Type="http://schemas.openxmlformats.org/officeDocument/2006/relationships/hyperlink" Target="https://youtu.be/93XV-SZD6tk"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FF87288D-2058-4674-B4E1-5115D120B9B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9334" b="1"/>
          <a:stretch/>
        </p:blipFill>
        <p:spPr>
          <a:xfrm>
            <a:off x="20" y="1"/>
            <a:ext cx="12191980" cy="6857999"/>
          </a:xfrm>
          <a:prstGeom prst="rect">
            <a:avLst/>
          </a:prstGeom>
        </p:spPr>
      </p:pic>
      <p:sp>
        <p:nvSpPr>
          <p:cNvPr id="2" name="Titre 1">
            <a:extLst>
              <a:ext uri="{FF2B5EF4-FFF2-40B4-BE49-F238E27FC236}">
                <a16:creationId xmlns:a16="http://schemas.microsoft.com/office/drawing/2014/main" id="{3F890A4B-BA8B-4981-BF27-5EABA77D6E31}"/>
              </a:ext>
            </a:extLst>
          </p:cNvPr>
          <p:cNvSpPr>
            <a:spLocks noGrp="1"/>
          </p:cNvSpPr>
          <p:nvPr>
            <p:ph type="ctrTitle"/>
          </p:nvPr>
        </p:nvSpPr>
        <p:spPr>
          <a:xfrm>
            <a:off x="1524000" y="1122362"/>
            <a:ext cx="9144000" cy="2900518"/>
          </a:xfrm>
        </p:spPr>
        <p:txBody>
          <a:bodyPr>
            <a:normAutofit fontScale="90000"/>
          </a:bodyPr>
          <a:lstStyle/>
          <a:p>
            <a:r>
              <a:rPr lang="fr-FR" sz="13800" b="1" dirty="0">
                <a:solidFill>
                  <a:srgbClr val="FFFFFF"/>
                </a:solidFill>
              </a:rPr>
              <a:t>SPARNATURAL</a:t>
            </a:r>
            <a:endParaRPr lang="fr-FR" sz="9600" b="1" dirty="0">
              <a:solidFill>
                <a:srgbClr val="FFFFFF"/>
              </a:solidFill>
            </a:endParaRPr>
          </a:p>
        </p:txBody>
      </p:sp>
      <p:sp>
        <p:nvSpPr>
          <p:cNvPr id="3" name="Sous-titre 2">
            <a:extLst>
              <a:ext uri="{FF2B5EF4-FFF2-40B4-BE49-F238E27FC236}">
                <a16:creationId xmlns:a16="http://schemas.microsoft.com/office/drawing/2014/main" id="{BF845E9B-2849-4C93-81A5-0614B0D9935B}"/>
              </a:ext>
            </a:extLst>
          </p:cNvPr>
          <p:cNvSpPr>
            <a:spLocks noGrp="1"/>
          </p:cNvSpPr>
          <p:nvPr>
            <p:ph type="subTitle" idx="1"/>
          </p:nvPr>
        </p:nvSpPr>
        <p:spPr>
          <a:xfrm>
            <a:off x="0" y="4159404"/>
            <a:ext cx="12192000" cy="1098395"/>
          </a:xfrm>
        </p:spPr>
        <p:txBody>
          <a:bodyPr>
            <a:normAutofit/>
          </a:bodyPr>
          <a:lstStyle/>
          <a:p>
            <a:r>
              <a:rPr lang="fr-FR" sz="3600" i="1" dirty="0">
                <a:solidFill>
                  <a:srgbClr val="FFFFFF"/>
                </a:solidFill>
              </a:rPr>
              <a:t>Explorer et valoriser vos graphes de connaissances</a:t>
            </a:r>
          </a:p>
        </p:txBody>
      </p:sp>
    </p:spTree>
    <p:extLst>
      <p:ext uri="{BB962C8B-B14F-4D97-AF65-F5344CB8AC3E}">
        <p14:creationId xmlns:p14="http://schemas.microsoft.com/office/powerpoint/2010/main" val="10008484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Google Shape;147;p26">
            <a:extLst>
              <a:ext uri="{FF2B5EF4-FFF2-40B4-BE49-F238E27FC236}">
                <a16:creationId xmlns:a16="http://schemas.microsoft.com/office/drawing/2014/main" id="{C7400E44-7468-4790-BF3C-70EBF227A6C8}"/>
              </a:ext>
            </a:extLst>
          </p:cNvPr>
          <p:cNvPicPr preferRelativeResize="0"/>
          <p:nvPr/>
        </p:nvPicPr>
        <p:blipFill rotWithShape="1">
          <a:blip r:embed="rId2"/>
          <a:srcRect t="9553" b="32390"/>
          <a:stretch/>
        </p:blipFill>
        <p:spPr>
          <a:xfrm>
            <a:off x="838199" y="323171"/>
            <a:ext cx="10515602" cy="5387693"/>
          </a:xfrm>
          <a:prstGeom prst="rect">
            <a:avLst/>
          </a:prstGeom>
          <a:noFill/>
        </p:spPr>
      </p:pic>
      <p:sp>
        <p:nvSpPr>
          <p:cNvPr id="4" name="ZoneTexte 3">
            <a:extLst>
              <a:ext uri="{FF2B5EF4-FFF2-40B4-BE49-F238E27FC236}">
                <a16:creationId xmlns:a16="http://schemas.microsoft.com/office/drawing/2014/main" id="{675A2F8B-2AC9-4AD7-8408-6B178A1C68EE}"/>
              </a:ext>
            </a:extLst>
          </p:cNvPr>
          <p:cNvSpPr txBox="1"/>
          <p:nvPr/>
        </p:nvSpPr>
        <p:spPr>
          <a:xfrm>
            <a:off x="0" y="6488668"/>
            <a:ext cx="12192000" cy="369332"/>
          </a:xfrm>
          <a:prstGeom prst="rect">
            <a:avLst/>
          </a:prstGeom>
          <a:noFill/>
        </p:spPr>
        <p:txBody>
          <a:bodyPr wrap="square" rtlCol="0">
            <a:spAutoFit/>
          </a:bodyPr>
          <a:lstStyle/>
          <a:p>
            <a:pPr algn="ctr"/>
            <a:r>
              <a:rPr lang="fr-FR" i="1" dirty="0"/>
              <a:t>Paradigme « navigation hypertexte »</a:t>
            </a:r>
          </a:p>
        </p:txBody>
      </p:sp>
    </p:spTree>
    <p:extLst>
      <p:ext uri="{BB962C8B-B14F-4D97-AF65-F5344CB8AC3E}">
        <p14:creationId xmlns:p14="http://schemas.microsoft.com/office/powerpoint/2010/main" val="392556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Google Shape;153;p27">
            <a:extLst>
              <a:ext uri="{FF2B5EF4-FFF2-40B4-BE49-F238E27FC236}">
                <a16:creationId xmlns:a16="http://schemas.microsoft.com/office/drawing/2014/main" id="{61D91CFF-68E2-48CA-8FC0-44152D8A9EC6}"/>
              </a:ext>
            </a:extLst>
          </p:cNvPr>
          <p:cNvPicPr preferRelativeResize="0"/>
          <p:nvPr/>
        </p:nvPicPr>
        <p:blipFill rotWithShape="1">
          <a:blip r:embed="rId2"/>
          <a:srcRect t="10179" b="16627"/>
          <a:stretch/>
        </p:blipFill>
        <p:spPr>
          <a:xfrm>
            <a:off x="838199" y="514089"/>
            <a:ext cx="10515602" cy="5387693"/>
          </a:xfrm>
          <a:prstGeom prst="rect">
            <a:avLst/>
          </a:prstGeom>
          <a:noFill/>
        </p:spPr>
      </p:pic>
      <p:sp>
        <p:nvSpPr>
          <p:cNvPr id="4" name="ZoneTexte 3">
            <a:extLst>
              <a:ext uri="{FF2B5EF4-FFF2-40B4-BE49-F238E27FC236}">
                <a16:creationId xmlns:a16="http://schemas.microsoft.com/office/drawing/2014/main" id="{CCED93B3-55D5-4B5F-BB5F-0619C18D5620}"/>
              </a:ext>
            </a:extLst>
          </p:cNvPr>
          <p:cNvSpPr txBox="1"/>
          <p:nvPr/>
        </p:nvSpPr>
        <p:spPr>
          <a:xfrm>
            <a:off x="0" y="6488668"/>
            <a:ext cx="12192000" cy="369332"/>
          </a:xfrm>
          <a:prstGeom prst="rect">
            <a:avLst/>
          </a:prstGeom>
          <a:noFill/>
        </p:spPr>
        <p:txBody>
          <a:bodyPr wrap="square" rtlCol="0">
            <a:spAutoFit/>
          </a:bodyPr>
          <a:lstStyle/>
          <a:p>
            <a:pPr algn="ctr"/>
            <a:r>
              <a:rPr lang="fr-FR" i="1" dirty="0"/>
              <a:t>Paradigme « visualisation de graphe »</a:t>
            </a:r>
          </a:p>
        </p:txBody>
      </p:sp>
    </p:spTree>
    <p:extLst>
      <p:ext uri="{BB962C8B-B14F-4D97-AF65-F5344CB8AC3E}">
        <p14:creationId xmlns:p14="http://schemas.microsoft.com/office/powerpoint/2010/main" val="2975599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2C90B928-CDDA-42FD-BFE9-ED814A4DC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25" y="0"/>
            <a:ext cx="11086624" cy="6330462"/>
          </a:xfrm>
          <a:prstGeom prst="rect">
            <a:avLst/>
          </a:prstGeom>
        </p:spPr>
      </p:pic>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ZoneTexte 5">
            <a:extLst>
              <a:ext uri="{FF2B5EF4-FFF2-40B4-BE49-F238E27FC236}">
                <a16:creationId xmlns:a16="http://schemas.microsoft.com/office/drawing/2014/main" id="{9DD01686-CBD5-440F-ACD0-BA5C1A4D9CAC}"/>
              </a:ext>
            </a:extLst>
          </p:cNvPr>
          <p:cNvSpPr txBox="1"/>
          <p:nvPr/>
        </p:nvSpPr>
        <p:spPr>
          <a:xfrm>
            <a:off x="-1524" y="6488668"/>
            <a:ext cx="12192000" cy="369332"/>
          </a:xfrm>
          <a:prstGeom prst="rect">
            <a:avLst/>
          </a:prstGeom>
          <a:noFill/>
        </p:spPr>
        <p:txBody>
          <a:bodyPr wrap="square" rtlCol="0">
            <a:spAutoFit/>
          </a:bodyPr>
          <a:lstStyle/>
          <a:p>
            <a:pPr algn="ctr"/>
            <a:r>
              <a:rPr lang="fr-FR" i="1" dirty="0"/>
              <a:t>Paradigme « </a:t>
            </a:r>
            <a:r>
              <a:rPr lang="fr-FR" i="1" dirty="0" err="1"/>
              <a:t>chatbot</a:t>
            </a:r>
            <a:r>
              <a:rPr lang="fr-FR" i="1" dirty="0"/>
              <a:t>» / « assistant vocal »</a:t>
            </a:r>
          </a:p>
        </p:txBody>
      </p:sp>
      <p:pic>
        <p:nvPicPr>
          <p:cNvPr id="7" name="Image 6" descr="Une image contenant texte&#10;&#10;Description générée automatiquement">
            <a:extLst>
              <a:ext uri="{FF2B5EF4-FFF2-40B4-BE49-F238E27FC236}">
                <a16:creationId xmlns:a16="http://schemas.microsoft.com/office/drawing/2014/main" id="{BF32D725-909D-4080-A3B1-E35D494E7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774" y="0"/>
            <a:ext cx="3148810" cy="6858000"/>
          </a:xfrm>
          <a:prstGeom prst="rect">
            <a:avLst/>
          </a:prstGeom>
        </p:spPr>
      </p:pic>
    </p:spTree>
    <p:extLst>
      <p:ext uri="{BB962C8B-B14F-4D97-AF65-F5344CB8AC3E}">
        <p14:creationId xmlns:p14="http://schemas.microsoft.com/office/powerpoint/2010/main" val="3685054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8CD94E-440C-455E-A804-6A969DF0E0C0}"/>
              </a:ext>
            </a:extLst>
          </p:cNvPr>
          <p:cNvSpPr txBox="1"/>
          <p:nvPr/>
        </p:nvSpPr>
        <p:spPr>
          <a:xfrm>
            <a:off x="492369" y="1074509"/>
            <a:ext cx="11354638" cy="3785652"/>
          </a:xfrm>
          <a:prstGeom prst="rect">
            <a:avLst/>
          </a:prstGeom>
          <a:noFill/>
        </p:spPr>
        <p:txBody>
          <a:bodyPr wrap="square" rtlCol="0">
            <a:spAutoFit/>
          </a:bodyPr>
          <a:lstStyle/>
          <a:p>
            <a:r>
              <a:rPr lang="fr-FR" sz="6000" dirty="0">
                <a:solidFill>
                  <a:schemeClr val="bg1"/>
                </a:solidFill>
                <a:latin typeface="Century Gothic" panose="020B0502020202020204" pitchFamily="34" charset="0"/>
              </a:rPr>
              <a:t>… et pourtant les graphes de connaissances peuvent être </a:t>
            </a:r>
            <a:r>
              <a:rPr lang="fr-FR" sz="6000" b="1" dirty="0">
                <a:solidFill>
                  <a:schemeClr val="bg1"/>
                </a:solidFill>
                <a:latin typeface="Century Gothic" panose="020B0502020202020204" pitchFamily="34" charset="0"/>
              </a:rPr>
              <a:t>sous-jacents à tous ces paradigmes de recherche</a:t>
            </a:r>
          </a:p>
        </p:txBody>
      </p:sp>
    </p:spTree>
    <p:extLst>
      <p:ext uri="{BB962C8B-B14F-4D97-AF65-F5344CB8AC3E}">
        <p14:creationId xmlns:p14="http://schemas.microsoft.com/office/powerpoint/2010/main" val="31873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564B79E9-1186-46A8-B219-6105C741A6E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9334" b="1"/>
          <a:stretch/>
        </p:blipFill>
        <p:spPr>
          <a:xfrm>
            <a:off x="20" y="1"/>
            <a:ext cx="12191980" cy="6857999"/>
          </a:xfrm>
          <a:prstGeom prst="rect">
            <a:avLst/>
          </a:prstGeom>
        </p:spPr>
      </p:pic>
      <p:sp>
        <p:nvSpPr>
          <p:cNvPr id="2" name="Titre 1">
            <a:extLst>
              <a:ext uri="{FF2B5EF4-FFF2-40B4-BE49-F238E27FC236}">
                <a16:creationId xmlns:a16="http://schemas.microsoft.com/office/drawing/2014/main" id="{790C0DDC-4035-48D7-B4DA-2EB14954AA3B}"/>
              </a:ext>
            </a:extLst>
          </p:cNvPr>
          <p:cNvSpPr>
            <a:spLocks noGrp="1"/>
          </p:cNvSpPr>
          <p:nvPr>
            <p:ph type="title"/>
          </p:nvPr>
        </p:nvSpPr>
        <p:spPr>
          <a:xfrm>
            <a:off x="1524000" y="1122362"/>
            <a:ext cx="9144000" cy="2900518"/>
          </a:xfrm>
        </p:spPr>
        <p:txBody>
          <a:bodyPr vert="horz" lIns="91440" tIns="45720" rIns="91440" bIns="45720" rtlCol="0" anchor="b">
            <a:normAutofit fontScale="90000"/>
          </a:bodyPr>
          <a:lstStyle/>
          <a:p>
            <a:pPr algn="ctr"/>
            <a:r>
              <a:rPr lang="en-US" sz="8000" b="1" dirty="0" err="1">
                <a:solidFill>
                  <a:srgbClr val="FFFFFF"/>
                </a:solidFill>
              </a:rPr>
              <a:t>Montrons</a:t>
            </a:r>
            <a:r>
              <a:rPr lang="en-US" sz="8000" b="1" dirty="0">
                <a:solidFill>
                  <a:srgbClr val="FFFFFF"/>
                </a:solidFill>
              </a:rPr>
              <a:t> les </a:t>
            </a:r>
            <a:r>
              <a:rPr lang="en-US" sz="8000" b="1" dirty="0" err="1">
                <a:solidFill>
                  <a:srgbClr val="FFFFFF"/>
                </a:solidFill>
              </a:rPr>
              <a:t>graphes</a:t>
            </a:r>
            <a:r>
              <a:rPr lang="en-US" sz="8000" b="1" dirty="0">
                <a:solidFill>
                  <a:srgbClr val="FFFFFF"/>
                </a:solidFill>
              </a:rPr>
              <a:t> de </a:t>
            </a:r>
            <a:r>
              <a:rPr lang="en-US" sz="8000" b="1" dirty="0" err="1">
                <a:solidFill>
                  <a:srgbClr val="FFFFFF"/>
                </a:solidFill>
              </a:rPr>
              <a:t>connaissances</a:t>
            </a:r>
            <a:r>
              <a:rPr lang="en-US" sz="8000" b="1" dirty="0">
                <a:solidFill>
                  <a:srgbClr val="FFFFFF"/>
                </a:solidFill>
              </a:rPr>
              <a:t> aux </a:t>
            </a:r>
            <a:r>
              <a:rPr lang="en-US" sz="8000" b="1" dirty="0" err="1">
                <a:solidFill>
                  <a:srgbClr val="FFFFFF"/>
                </a:solidFill>
              </a:rPr>
              <a:t>utilisateurs</a:t>
            </a:r>
            <a:r>
              <a:rPr lang="en-US" sz="8000" b="1" dirty="0">
                <a:solidFill>
                  <a:srgbClr val="FFFFFF"/>
                </a:solidFill>
              </a:rPr>
              <a:t> !</a:t>
            </a:r>
          </a:p>
        </p:txBody>
      </p:sp>
      <p:sp>
        <p:nvSpPr>
          <p:cNvPr id="3" name="Espace réservé du texte 2">
            <a:extLst>
              <a:ext uri="{FF2B5EF4-FFF2-40B4-BE49-F238E27FC236}">
                <a16:creationId xmlns:a16="http://schemas.microsoft.com/office/drawing/2014/main" id="{859BA6AC-8C7F-449A-9116-A4B5B00004F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150680476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rmAutofit/>
          </a:bodyPr>
          <a:lstStyle/>
          <a:p>
            <a:r>
              <a:rPr lang="fr-FR" sz="7200" dirty="0">
                <a:latin typeface="Century Gothic" panose="020B0502020202020204" pitchFamily="34" charset="0"/>
              </a:rPr>
              <a:t>Ecrire des phrases</a:t>
            </a:r>
            <a:endParaRPr lang="fr-FR" dirty="0">
              <a:latin typeface="Century Gothic" panose="020B0502020202020204" pitchFamily="34" charset="0"/>
            </a:endParaRPr>
          </a:p>
        </p:txBody>
      </p:sp>
      <p:pic>
        <p:nvPicPr>
          <p:cNvPr id="6" name="Image 5">
            <a:extLst>
              <a:ext uri="{FF2B5EF4-FFF2-40B4-BE49-F238E27FC236}">
                <a16:creationId xmlns:a16="http://schemas.microsoft.com/office/drawing/2014/main" id="{F9DB91C6-5373-4F50-BA2F-F8CE02218023}"/>
              </a:ext>
            </a:extLst>
          </p:cNvPr>
          <p:cNvPicPr>
            <a:picLocks noChangeAspect="1"/>
          </p:cNvPicPr>
          <p:nvPr/>
        </p:nvPicPr>
        <p:blipFill>
          <a:blip r:embed="rId2"/>
          <a:stretch>
            <a:fillRect/>
          </a:stretch>
        </p:blipFill>
        <p:spPr>
          <a:xfrm>
            <a:off x="1235647" y="3429000"/>
            <a:ext cx="9720705" cy="1537160"/>
          </a:xfrm>
          <a:prstGeom prst="rect">
            <a:avLst/>
          </a:prstGeom>
        </p:spPr>
      </p:pic>
      <p:sp>
        <p:nvSpPr>
          <p:cNvPr id="3" name="ZoneTexte 2">
            <a:extLst>
              <a:ext uri="{FF2B5EF4-FFF2-40B4-BE49-F238E27FC236}">
                <a16:creationId xmlns:a16="http://schemas.microsoft.com/office/drawing/2014/main" id="{BC19FC16-685D-4EF0-8C1A-AC3A82BB7BE5}"/>
              </a:ext>
            </a:extLst>
          </p:cNvPr>
          <p:cNvSpPr txBox="1"/>
          <p:nvPr/>
        </p:nvSpPr>
        <p:spPr>
          <a:xfrm>
            <a:off x="1637881" y="2612029"/>
            <a:ext cx="2210638" cy="584775"/>
          </a:xfrm>
          <a:prstGeom prst="rect">
            <a:avLst/>
          </a:prstGeom>
          <a:noFill/>
        </p:spPr>
        <p:txBody>
          <a:bodyPr wrap="square" rtlCol="0">
            <a:spAutoFit/>
          </a:bodyPr>
          <a:lstStyle/>
          <a:p>
            <a:pPr algn="ctr"/>
            <a:r>
              <a:rPr lang="fr-FR" sz="3200" dirty="0"/>
              <a:t>Sujet</a:t>
            </a:r>
          </a:p>
        </p:txBody>
      </p:sp>
      <p:sp>
        <p:nvSpPr>
          <p:cNvPr id="7" name="ZoneTexte 6">
            <a:extLst>
              <a:ext uri="{FF2B5EF4-FFF2-40B4-BE49-F238E27FC236}">
                <a16:creationId xmlns:a16="http://schemas.microsoft.com/office/drawing/2014/main" id="{10EB9253-AB85-4A30-AAA2-932E16A488EF}"/>
              </a:ext>
            </a:extLst>
          </p:cNvPr>
          <p:cNvSpPr txBox="1"/>
          <p:nvPr/>
        </p:nvSpPr>
        <p:spPr>
          <a:xfrm>
            <a:off x="3287485" y="2612028"/>
            <a:ext cx="2210638" cy="584775"/>
          </a:xfrm>
          <a:prstGeom prst="rect">
            <a:avLst/>
          </a:prstGeom>
          <a:noFill/>
        </p:spPr>
        <p:txBody>
          <a:bodyPr wrap="square" rtlCol="0">
            <a:spAutoFit/>
          </a:bodyPr>
          <a:lstStyle/>
          <a:p>
            <a:pPr algn="ctr"/>
            <a:r>
              <a:rPr lang="fr-FR" sz="3200" dirty="0"/>
              <a:t>Verbe</a:t>
            </a:r>
          </a:p>
        </p:txBody>
      </p:sp>
      <p:sp>
        <p:nvSpPr>
          <p:cNvPr id="8" name="ZoneTexte 7">
            <a:extLst>
              <a:ext uri="{FF2B5EF4-FFF2-40B4-BE49-F238E27FC236}">
                <a16:creationId xmlns:a16="http://schemas.microsoft.com/office/drawing/2014/main" id="{163D48E1-B59E-4FD7-AF98-314953969040}"/>
              </a:ext>
            </a:extLst>
          </p:cNvPr>
          <p:cNvSpPr txBox="1"/>
          <p:nvPr/>
        </p:nvSpPr>
        <p:spPr>
          <a:xfrm>
            <a:off x="5838091" y="2612027"/>
            <a:ext cx="2619271" cy="584775"/>
          </a:xfrm>
          <a:prstGeom prst="rect">
            <a:avLst/>
          </a:prstGeom>
          <a:noFill/>
        </p:spPr>
        <p:txBody>
          <a:bodyPr wrap="square" rtlCol="0">
            <a:spAutoFit/>
          </a:bodyPr>
          <a:lstStyle/>
          <a:p>
            <a:pPr algn="ctr"/>
            <a:r>
              <a:rPr lang="fr-FR" sz="3200" dirty="0"/>
              <a:t>Complément</a:t>
            </a:r>
          </a:p>
        </p:txBody>
      </p:sp>
    </p:spTree>
    <p:extLst>
      <p:ext uri="{BB962C8B-B14F-4D97-AF65-F5344CB8AC3E}">
        <p14:creationId xmlns:p14="http://schemas.microsoft.com/office/powerpoint/2010/main" val="2182647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p:txBody>
          <a:bodyPr/>
          <a:lstStyle/>
          <a:p>
            <a:r>
              <a:rPr lang="fr-FR" sz="7200" dirty="0">
                <a:latin typeface="Century Gothic" panose="020B0502020202020204" pitchFamily="34" charset="0"/>
              </a:rPr>
              <a:t>Les listes</a:t>
            </a:r>
            <a:endParaRPr lang="fr-FR" dirty="0">
              <a:latin typeface="Century Gothic" panose="020B0502020202020204" pitchFamily="34" charset="0"/>
            </a:endParaRPr>
          </a:p>
        </p:txBody>
      </p:sp>
      <p:pic>
        <p:nvPicPr>
          <p:cNvPr id="4" name="Image 3">
            <a:extLst>
              <a:ext uri="{FF2B5EF4-FFF2-40B4-BE49-F238E27FC236}">
                <a16:creationId xmlns:a16="http://schemas.microsoft.com/office/drawing/2014/main" id="{EAB534F0-A78C-47CF-A27F-B87A16EFE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2358046"/>
            <a:ext cx="11353800" cy="2977760"/>
          </a:xfrm>
          <a:prstGeom prst="rect">
            <a:avLst/>
          </a:prstGeom>
        </p:spPr>
      </p:pic>
    </p:spTree>
    <p:extLst>
      <p:ext uri="{BB962C8B-B14F-4D97-AF65-F5344CB8AC3E}">
        <p14:creationId xmlns:p14="http://schemas.microsoft.com/office/powerpoint/2010/main" val="45064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rmAutofit/>
          </a:bodyPr>
          <a:lstStyle/>
          <a:p>
            <a:r>
              <a:rPr lang="fr-FR" sz="7200" dirty="0">
                <a:latin typeface="Century Gothic" panose="020B0502020202020204" pitchFamily="34" charset="0"/>
              </a:rPr>
              <a:t>Traverser les connections</a:t>
            </a:r>
            <a:endParaRPr lang="fr-FR" dirty="0">
              <a:latin typeface="Century Gothic" panose="020B0502020202020204" pitchFamily="34" charset="0"/>
            </a:endParaRPr>
          </a:p>
        </p:txBody>
      </p:sp>
      <p:pic>
        <p:nvPicPr>
          <p:cNvPr id="4" name="Image 3">
            <a:extLst>
              <a:ext uri="{FF2B5EF4-FFF2-40B4-BE49-F238E27FC236}">
                <a16:creationId xmlns:a16="http://schemas.microsoft.com/office/drawing/2014/main" id="{F2D48381-D620-4E98-80E4-3AE9E8B88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0171"/>
            <a:ext cx="12192000" cy="4264425"/>
          </a:xfrm>
          <a:prstGeom prst="rect">
            <a:avLst/>
          </a:prstGeom>
        </p:spPr>
      </p:pic>
    </p:spTree>
    <p:extLst>
      <p:ext uri="{BB962C8B-B14F-4D97-AF65-F5344CB8AC3E}">
        <p14:creationId xmlns:p14="http://schemas.microsoft.com/office/powerpoint/2010/main" val="365359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rmAutofit/>
          </a:bodyPr>
          <a:lstStyle/>
          <a:p>
            <a:r>
              <a:rPr lang="fr-FR" sz="7200" dirty="0">
                <a:latin typeface="Century Gothic" panose="020B0502020202020204" pitchFamily="34" charset="0"/>
              </a:rPr>
              <a:t>Préciser sa recherche</a:t>
            </a:r>
            <a:endParaRPr lang="fr-FR" dirty="0">
              <a:latin typeface="Century Gothic" panose="020B0502020202020204" pitchFamily="34" charset="0"/>
            </a:endParaRPr>
          </a:p>
        </p:txBody>
      </p:sp>
      <p:pic>
        <p:nvPicPr>
          <p:cNvPr id="4" name="Image 3" descr="Une image contenant texte&#10;&#10;Description générée automatiquement">
            <a:extLst>
              <a:ext uri="{FF2B5EF4-FFF2-40B4-BE49-F238E27FC236}">
                <a16:creationId xmlns:a16="http://schemas.microsoft.com/office/drawing/2014/main" id="{E2EACE5A-3E55-46A1-89EA-69CD91400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0317"/>
            <a:ext cx="12192000" cy="4264425"/>
          </a:xfrm>
          <a:prstGeom prst="rect">
            <a:avLst/>
          </a:prstGeom>
        </p:spPr>
      </p:pic>
    </p:spTree>
    <p:extLst>
      <p:ext uri="{BB962C8B-B14F-4D97-AF65-F5344CB8AC3E}">
        <p14:creationId xmlns:p14="http://schemas.microsoft.com/office/powerpoint/2010/main" val="349443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rmAutofit/>
          </a:bodyPr>
          <a:lstStyle/>
          <a:p>
            <a:r>
              <a:rPr lang="fr-FR" sz="7200" dirty="0">
                <a:latin typeface="Century Gothic" panose="020B0502020202020204" pitchFamily="34" charset="0"/>
              </a:rPr>
              <a:t>Les recherches par nom</a:t>
            </a:r>
            <a:endParaRPr lang="fr-FR" dirty="0">
              <a:latin typeface="Century Gothic" panose="020B0502020202020204" pitchFamily="34" charset="0"/>
            </a:endParaRPr>
          </a:p>
        </p:txBody>
      </p:sp>
      <p:pic>
        <p:nvPicPr>
          <p:cNvPr id="4" name="Image 3">
            <a:extLst>
              <a:ext uri="{FF2B5EF4-FFF2-40B4-BE49-F238E27FC236}">
                <a16:creationId xmlns:a16="http://schemas.microsoft.com/office/drawing/2014/main" id="{35D1DD23-EB4E-45D1-9B8C-CA2CCCD97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0413"/>
            <a:ext cx="12192000" cy="2941621"/>
          </a:xfrm>
          <a:prstGeom prst="rect">
            <a:avLst/>
          </a:prstGeom>
        </p:spPr>
      </p:pic>
    </p:spTree>
    <p:extLst>
      <p:ext uri="{BB962C8B-B14F-4D97-AF65-F5344CB8AC3E}">
        <p14:creationId xmlns:p14="http://schemas.microsoft.com/office/powerpoint/2010/main" val="53847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FEF57D2E-1398-471E-8F12-C8F2C130C64D}"/>
              </a:ext>
            </a:extLst>
          </p:cNvPr>
          <p:cNvSpPr txBox="1">
            <a:spLocks/>
          </p:cNvSpPr>
          <p:nvPr/>
        </p:nvSpPr>
        <p:spPr>
          <a:xfrm>
            <a:off x="763675" y="190919"/>
            <a:ext cx="11193864" cy="6857999"/>
          </a:xfrm>
          <a:prstGeom prst="rect">
            <a:avLst/>
          </a:prstGeom>
          <a:solidFill>
            <a:schemeClr val="bg1">
              <a:alpha val="79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t>Les graphes de connaissances sémantiques sont des bons moyens</a:t>
            </a:r>
          </a:p>
          <a:p>
            <a:endParaRPr lang="fr-FR" sz="5400" dirty="0"/>
          </a:p>
          <a:p>
            <a:pPr marL="685800" indent="-685800">
              <a:buFont typeface="Arial" panose="020B0604020202020204" pitchFamily="34" charset="0"/>
              <a:buChar char="•"/>
            </a:pPr>
            <a:r>
              <a:rPr lang="fr-FR" dirty="0"/>
              <a:t>d’intégrer des données hétérogènes</a:t>
            </a:r>
          </a:p>
          <a:p>
            <a:pPr marL="685800" indent="-685800">
              <a:buFont typeface="Arial" panose="020B0604020202020204" pitchFamily="34" charset="0"/>
              <a:buChar char="•"/>
            </a:pPr>
            <a:r>
              <a:rPr lang="fr-FR" dirty="0"/>
              <a:t>de se baser sur des modèles conceptuels puissants</a:t>
            </a:r>
          </a:p>
          <a:p>
            <a:pPr marL="685800" indent="-685800">
              <a:buFont typeface="Arial" panose="020B0604020202020204" pitchFamily="34" charset="0"/>
              <a:buChar char="•"/>
            </a:pPr>
            <a:r>
              <a:rPr lang="fr-FR" dirty="0"/>
              <a:t>de rendre les données interopérables</a:t>
            </a:r>
          </a:p>
          <a:p>
            <a:pPr marL="685800" indent="-685800">
              <a:buFont typeface="Arial" panose="020B0604020202020204" pitchFamily="34" charset="0"/>
              <a:buChar char="•"/>
            </a:pPr>
            <a:r>
              <a:rPr lang="fr-FR" dirty="0"/>
              <a:t>d’alimenter des systèmes de recherche d’information</a:t>
            </a:r>
          </a:p>
          <a:p>
            <a:pPr marL="685800" indent="-685800">
              <a:buFont typeface="Arial" panose="020B0604020202020204" pitchFamily="34" charset="0"/>
              <a:buChar char="•"/>
            </a:pPr>
            <a:r>
              <a:rPr lang="fr-FR" sz="2400" i="1" dirty="0"/>
              <a:t>… (faire du contrôle qualité, publier sur le web, en open data, faire du MDM, etc.)</a:t>
            </a:r>
          </a:p>
        </p:txBody>
      </p:sp>
    </p:spTree>
    <p:extLst>
      <p:ext uri="{BB962C8B-B14F-4D97-AF65-F5344CB8AC3E}">
        <p14:creationId xmlns:p14="http://schemas.microsoft.com/office/powerpoint/2010/main" val="1751723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rmAutofit/>
          </a:bodyPr>
          <a:lstStyle/>
          <a:p>
            <a:r>
              <a:rPr lang="fr-FR" sz="7200" dirty="0">
                <a:latin typeface="Century Gothic" panose="020B0502020202020204" pitchFamily="34" charset="0"/>
              </a:rPr>
              <a:t>Les arborescences</a:t>
            </a:r>
            <a:endParaRPr lang="fr-FR" dirty="0">
              <a:latin typeface="Century Gothic" panose="020B0502020202020204" pitchFamily="34" charset="0"/>
            </a:endParaRPr>
          </a:p>
        </p:txBody>
      </p:sp>
      <p:pic>
        <p:nvPicPr>
          <p:cNvPr id="4" name="Image 3">
            <a:extLst>
              <a:ext uri="{FF2B5EF4-FFF2-40B4-BE49-F238E27FC236}">
                <a16:creationId xmlns:a16="http://schemas.microsoft.com/office/drawing/2014/main" id="{DFEEA780-2749-420E-9386-9CEFE2D41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97" y="1709939"/>
            <a:ext cx="9700009" cy="5056075"/>
          </a:xfrm>
          <a:prstGeom prst="rect">
            <a:avLst/>
          </a:prstGeom>
        </p:spPr>
      </p:pic>
    </p:spTree>
    <p:extLst>
      <p:ext uri="{BB962C8B-B14F-4D97-AF65-F5344CB8AC3E}">
        <p14:creationId xmlns:p14="http://schemas.microsoft.com/office/powerpoint/2010/main" val="423240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rmAutofit fontScale="90000"/>
          </a:bodyPr>
          <a:lstStyle/>
          <a:p>
            <a:r>
              <a:rPr lang="fr-FR" sz="7200" dirty="0">
                <a:latin typeface="Century Gothic" panose="020B0502020202020204" pitchFamily="34" charset="0"/>
              </a:rPr>
              <a:t>Le temps, par année ou par date</a:t>
            </a:r>
            <a:endParaRPr lang="fr-FR" dirty="0">
              <a:latin typeface="Century Gothic" panose="020B0502020202020204" pitchFamily="34" charset="0"/>
            </a:endParaRPr>
          </a:p>
        </p:txBody>
      </p:sp>
      <p:pic>
        <p:nvPicPr>
          <p:cNvPr id="3" name="Image 2">
            <a:extLst>
              <a:ext uri="{FF2B5EF4-FFF2-40B4-BE49-F238E27FC236}">
                <a16:creationId xmlns:a16="http://schemas.microsoft.com/office/drawing/2014/main" id="{3DA65FC8-1A6C-4E9D-BBFE-A8C3A4019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5767"/>
            <a:ext cx="12192000" cy="2941621"/>
          </a:xfrm>
          <a:prstGeom prst="rect">
            <a:avLst/>
          </a:prstGeom>
        </p:spPr>
      </p:pic>
    </p:spTree>
    <p:extLst>
      <p:ext uri="{BB962C8B-B14F-4D97-AF65-F5344CB8AC3E}">
        <p14:creationId xmlns:p14="http://schemas.microsoft.com/office/powerpoint/2010/main" val="18978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rmAutofit fontScale="90000"/>
          </a:bodyPr>
          <a:lstStyle/>
          <a:p>
            <a:r>
              <a:rPr lang="fr-FR" sz="7200" dirty="0">
                <a:latin typeface="Century Gothic" panose="020B0502020202020204" pitchFamily="34" charset="0"/>
              </a:rPr>
              <a:t>Le temps, par année ou par date</a:t>
            </a:r>
            <a:endParaRPr lang="fr-FR" dirty="0">
              <a:latin typeface="Century Gothic" panose="020B0502020202020204" pitchFamily="34" charset="0"/>
            </a:endParaRPr>
          </a:p>
        </p:txBody>
      </p:sp>
    </p:spTree>
    <p:extLst>
      <p:ext uri="{BB962C8B-B14F-4D97-AF65-F5344CB8AC3E}">
        <p14:creationId xmlns:p14="http://schemas.microsoft.com/office/powerpoint/2010/main" val="3940218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rmAutofit fontScale="90000"/>
          </a:bodyPr>
          <a:lstStyle/>
          <a:p>
            <a:r>
              <a:rPr lang="fr-FR" sz="7200" dirty="0">
                <a:latin typeface="Century Gothic" panose="020B0502020202020204" pitchFamily="34" charset="0"/>
              </a:rPr>
              <a:t>Le temps, par période </a:t>
            </a:r>
            <a:r>
              <a:rPr lang="fr-FR" sz="7200" dirty="0" err="1">
                <a:latin typeface="Century Gothic" panose="020B0502020202020204" pitchFamily="34" charset="0"/>
              </a:rPr>
              <a:t>chronoculturelle</a:t>
            </a:r>
            <a:endParaRPr lang="fr-FR" dirty="0">
              <a:latin typeface="Century Gothic" panose="020B0502020202020204" pitchFamily="34" charset="0"/>
            </a:endParaRPr>
          </a:p>
        </p:txBody>
      </p:sp>
      <p:pic>
        <p:nvPicPr>
          <p:cNvPr id="4" name="Image 3">
            <a:extLst>
              <a:ext uri="{FF2B5EF4-FFF2-40B4-BE49-F238E27FC236}">
                <a16:creationId xmlns:a16="http://schemas.microsoft.com/office/drawing/2014/main" id="{88BB3546-4E7D-4156-A601-3010B6272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490" y="2576905"/>
            <a:ext cx="7497119" cy="3803798"/>
          </a:xfrm>
          <a:prstGeom prst="rect">
            <a:avLst/>
          </a:prstGeom>
        </p:spPr>
      </p:pic>
    </p:spTree>
    <p:extLst>
      <p:ext uri="{BB962C8B-B14F-4D97-AF65-F5344CB8AC3E}">
        <p14:creationId xmlns:p14="http://schemas.microsoft.com/office/powerpoint/2010/main" val="1768540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rmAutofit/>
          </a:bodyPr>
          <a:lstStyle/>
          <a:p>
            <a:r>
              <a:rPr lang="fr-FR" sz="7200">
                <a:latin typeface="Century Gothic" panose="020B0502020202020204" pitchFamily="34" charset="0"/>
              </a:rPr>
              <a:t>La géographie</a:t>
            </a:r>
            <a:endParaRPr lang="fr-FR" dirty="0">
              <a:latin typeface="Century Gothic" panose="020B0502020202020204" pitchFamily="34" charset="0"/>
            </a:endParaRPr>
          </a:p>
        </p:txBody>
      </p:sp>
      <p:pic>
        <p:nvPicPr>
          <p:cNvPr id="4" name="Image 3" descr="Une image contenant texte&#10;&#10;Description générée automatiquement">
            <a:extLst>
              <a:ext uri="{FF2B5EF4-FFF2-40B4-BE49-F238E27FC236}">
                <a16:creationId xmlns:a16="http://schemas.microsoft.com/office/drawing/2014/main" id="{42129623-F2AA-4AEC-8649-6201703C0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24" y="2425263"/>
            <a:ext cx="5055752" cy="3836274"/>
          </a:xfrm>
          <a:prstGeom prst="rect">
            <a:avLst/>
          </a:prstGeom>
        </p:spPr>
      </p:pic>
    </p:spTree>
    <p:extLst>
      <p:ext uri="{BB962C8B-B14F-4D97-AF65-F5344CB8AC3E}">
        <p14:creationId xmlns:p14="http://schemas.microsoft.com/office/powerpoint/2010/main" val="1664037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rmAutofit/>
          </a:bodyPr>
          <a:lstStyle/>
          <a:p>
            <a:r>
              <a:rPr lang="fr-FR" sz="7200" dirty="0">
                <a:latin typeface="Century Gothic" panose="020B0502020202020204" pitchFamily="34" charset="0"/>
              </a:rPr>
              <a:t>Le binaire</a:t>
            </a:r>
            <a:endParaRPr lang="fr-FR" dirty="0">
              <a:latin typeface="Century Gothic" panose="020B0502020202020204" pitchFamily="34" charset="0"/>
            </a:endParaRPr>
          </a:p>
        </p:txBody>
      </p:sp>
      <p:pic>
        <p:nvPicPr>
          <p:cNvPr id="4" name="Image 3">
            <a:extLst>
              <a:ext uri="{FF2B5EF4-FFF2-40B4-BE49-F238E27FC236}">
                <a16:creationId xmlns:a16="http://schemas.microsoft.com/office/drawing/2014/main" id="{570A388D-59AB-400E-82E8-CD47F4ECC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7741"/>
            <a:ext cx="12192000" cy="3145129"/>
          </a:xfrm>
          <a:prstGeom prst="rect">
            <a:avLst/>
          </a:prstGeom>
        </p:spPr>
      </p:pic>
    </p:spTree>
    <p:extLst>
      <p:ext uri="{BB962C8B-B14F-4D97-AF65-F5344CB8AC3E}">
        <p14:creationId xmlns:p14="http://schemas.microsoft.com/office/powerpoint/2010/main" val="220217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rmAutofit/>
          </a:bodyPr>
          <a:lstStyle/>
          <a:p>
            <a:r>
              <a:rPr lang="fr-FR" sz="7200" dirty="0">
                <a:latin typeface="Century Gothic" panose="020B0502020202020204" pitchFamily="34" charset="0"/>
              </a:rPr>
              <a:t>Pas de sélection</a:t>
            </a:r>
            <a:endParaRPr lang="fr-FR" dirty="0">
              <a:latin typeface="Century Gothic" panose="020B0502020202020204" pitchFamily="34" charset="0"/>
            </a:endParaRPr>
          </a:p>
        </p:txBody>
      </p:sp>
      <p:pic>
        <p:nvPicPr>
          <p:cNvPr id="4" name="Image 3">
            <a:extLst>
              <a:ext uri="{FF2B5EF4-FFF2-40B4-BE49-F238E27FC236}">
                <a16:creationId xmlns:a16="http://schemas.microsoft.com/office/drawing/2014/main" id="{6DB2FFF5-5DC8-41E4-A8A9-ADDE9CC73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8879"/>
            <a:ext cx="12192000" cy="3986914"/>
          </a:xfrm>
          <a:prstGeom prst="rect">
            <a:avLst/>
          </a:prstGeom>
        </p:spPr>
      </p:pic>
    </p:spTree>
    <p:extLst>
      <p:ext uri="{BB962C8B-B14F-4D97-AF65-F5344CB8AC3E}">
        <p14:creationId xmlns:p14="http://schemas.microsoft.com/office/powerpoint/2010/main" val="11645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Autofit/>
          </a:bodyPr>
          <a:lstStyle/>
          <a:p>
            <a:r>
              <a:rPr lang="fr-FR" sz="5400" dirty="0">
                <a:latin typeface="Century Gothic" panose="020B0502020202020204" pitchFamily="34" charset="0"/>
              </a:rPr>
              <a:t>Ecrire des phrases… négatives</a:t>
            </a:r>
            <a:endParaRPr lang="fr-FR" sz="3200" dirty="0">
              <a:latin typeface="Century Gothic" panose="020B0502020202020204" pitchFamily="34" charset="0"/>
            </a:endParaRPr>
          </a:p>
        </p:txBody>
      </p:sp>
      <p:pic>
        <p:nvPicPr>
          <p:cNvPr id="5" name="Image 4">
            <a:extLst>
              <a:ext uri="{FF2B5EF4-FFF2-40B4-BE49-F238E27FC236}">
                <a16:creationId xmlns:a16="http://schemas.microsoft.com/office/drawing/2014/main" id="{280EDF7F-0F15-4A52-8306-C57E4A91B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 y="1809750"/>
            <a:ext cx="11258550" cy="3238500"/>
          </a:xfrm>
          <a:prstGeom prst="rect">
            <a:avLst/>
          </a:prstGeom>
        </p:spPr>
      </p:pic>
    </p:spTree>
    <p:extLst>
      <p:ext uri="{BB962C8B-B14F-4D97-AF65-F5344CB8AC3E}">
        <p14:creationId xmlns:p14="http://schemas.microsoft.com/office/powerpoint/2010/main" val="284100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384376"/>
            <a:ext cx="11280006" cy="1325563"/>
          </a:xfrm>
        </p:spPr>
        <p:txBody>
          <a:bodyPr>
            <a:noAutofit/>
          </a:bodyPr>
          <a:lstStyle/>
          <a:p>
            <a:r>
              <a:rPr lang="fr-FR" sz="4800" dirty="0">
                <a:latin typeface="Century Gothic" panose="020B0502020202020204" pitchFamily="34" charset="0"/>
              </a:rPr>
              <a:t>Ecrire des phrases… au conditionnel</a:t>
            </a:r>
            <a:endParaRPr lang="fr-FR" sz="2800" dirty="0">
              <a:latin typeface="Century Gothic" panose="020B0502020202020204" pitchFamily="34" charset="0"/>
            </a:endParaRPr>
          </a:p>
        </p:txBody>
      </p:sp>
      <p:pic>
        <p:nvPicPr>
          <p:cNvPr id="1026" name="Picture 2">
            <a:extLst>
              <a:ext uri="{FF2B5EF4-FFF2-40B4-BE49-F238E27FC236}">
                <a16:creationId xmlns:a16="http://schemas.microsoft.com/office/drawing/2014/main" id="{F2D53AE5-5F65-40D9-9BBE-08FD4FAB84A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89860" y="1919235"/>
            <a:ext cx="9648713" cy="4484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03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0"/>
            <a:ext cx="11280006" cy="1325563"/>
          </a:xfrm>
        </p:spPr>
        <p:txBody>
          <a:bodyPr>
            <a:normAutofit fontScale="90000"/>
          </a:bodyPr>
          <a:lstStyle/>
          <a:p>
            <a:r>
              <a:rPr lang="fr-FR" sz="7200" dirty="0">
                <a:latin typeface="Century Gothic" panose="020B0502020202020204" pitchFamily="34" charset="0"/>
              </a:rPr>
              <a:t>Que veut-on sélectionner ?</a:t>
            </a:r>
            <a:endParaRPr lang="fr-FR" dirty="0">
              <a:latin typeface="Century Gothic" panose="020B0502020202020204" pitchFamily="34" charset="0"/>
            </a:endParaRPr>
          </a:p>
        </p:txBody>
      </p:sp>
      <p:pic>
        <p:nvPicPr>
          <p:cNvPr id="5" name="Image 4">
            <a:extLst>
              <a:ext uri="{FF2B5EF4-FFF2-40B4-BE49-F238E27FC236}">
                <a16:creationId xmlns:a16="http://schemas.microsoft.com/office/drawing/2014/main" id="{6CF6515B-3A33-46FB-B4DB-F052CD995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586" y="1078923"/>
            <a:ext cx="10122828" cy="5779077"/>
          </a:xfrm>
          <a:prstGeom prst="rect">
            <a:avLst/>
          </a:prstGeom>
        </p:spPr>
      </p:pic>
    </p:spTree>
    <p:extLst>
      <p:ext uri="{BB962C8B-B14F-4D97-AF65-F5344CB8AC3E}">
        <p14:creationId xmlns:p14="http://schemas.microsoft.com/office/powerpoint/2010/main" val="35472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712822E-8C72-48B3-815A-456035C19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82" y="840292"/>
            <a:ext cx="9204290" cy="5177413"/>
          </a:xfrm>
          <a:prstGeom prst="rect">
            <a:avLst/>
          </a:prstGeom>
        </p:spPr>
      </p:pic>
      <p:sp>
        <p:nvSpPr>
          <p:cNvPr id="4" name="Titre 1">
            <a:extLst>
              <a:ext uri="{FF2B5EF4-FFF2-40B4-BE49-F238E27FC236}">
                <a16:creationId xmlns:a16="http://schemas.microsoft.com/office/drawing/2014/main" id="{FEF57D2E-1398-471E-8F12-C8F2C130C64D}"/>
              </a:ext>
            </a:extLst>
          </p:cNvPr>
          <p:cNvSpPr txBox="1">
            <a:spLocks/>
          </p:cNvSpPr>
          <p:nvPr/>
        </p:nvSpPr>
        <p:spPr>
          <a:xfrm>
            <a:off x="6760396" y="0"/>
            <a:ext cx="5431604" cy="6857999"/>
          </a:xfrm>
          <a:prstGeom prst="rect">
            <a:avLst/>
          </a:prstGeom>
          <a:solidFill>
            <a:schemeClr val="bg1">
              <a:alpha val="79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5400" dirty="0"/>
          </a:p>
          <a:p>
            <a:endParaRPr lang="fr-FR" sz="5400" dirty="0"/>
          </a:p>
          <a:p>
            <a:endParaRPr lang="fr-FR" sz="5400" dirty="0"/>
          </a:p>
          <a:p>
            <a:r>
              <a:rPr lang="fr-FR" sz="5400" dirty="0"/>
              <a:t>Vous avez un graphe de connaissances…</a:t>
            </a:r>
          </a:p>
          <a:p>
            <a:r>
              <a:rPr lang="fr-FR" sz="6600" b="1" dirty="0"/>
              <a:t>et maintenant ?</a:t>
            </a:r>
          </a:p>
        </p:txBody>
      </p:sp>
    </p:spTree>
    <p:extLst>
      <p:ext uri="{BB962C8B-B14F-4D97-AF65-F5344CB8AC3E}">
        <p14:creationId xmlns:p14="http://schemas.microsoft.com/office/powerpoint/2010/main" val="2230720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8CD94E-440C-455E-A804-6A969DF0E0C0}"/>
              </a:ext>
            </a:extLst>
          </p:cNvPr>
          <p:cNvSpPr txBox="1"/>
          <p:nvPr/>
        </p:nvSpPr>
        <p:spPr>
          <a:xfrm>
            <a:off x="492369" y="1074509"/>
            <a:ext cx="11354638" cy="47089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La particularité des graphes des connaissances set qu’on peut les </a:t>
            </a:r>
            <a:r>
              <a:rPr kumimoji="0" lang="fr-FR" sz="6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explorer depuis n’importe quel point de départ</a:t>
            </a:r>
          </a:p>
        </p:txBody>
      </p:sp>
    </p:spTree>
    <p:extLst>
      <p:ext uri="{BB962C8B-B14F-4D97-AF65-F5344CB8AC3E}">
        <p14:creationId xmlns:p14="http://schemas.microsoft.com/office/powerpoint/2010/main" val="2772518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8CD94E-440C-455E-A804-6A969DF0E0C0}"/>
              </a:ext>
            </a:extLst>
          </p:cNvPr>
          <p:cNvSpPr txBox="1"/>
          <p:nvPr/>
        </p:nvSpPr>
        <p:spPr>
          <a:xfrm>
            <a:off x="492369" y="1074509"/>
            <a:ext cx="11354638" cy="47089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L’UX et la « ludification » de l’expérience permettent à l’utilisateur de se construire une </a:t>
            </a:r>
            <a:r>
              <a:rPr kumimoji="0" lang="fr-FR" sz="6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représentation mentale des données</a:t>
            </a:r>
          </a:p>
        </p:txBody>
      </p:sp>
    </p:spTree>
    <p:extLst>
      <p:ext uri="{BB962C8B-B14F-4D97-AF65-F5344CB8AC3E}">
        <p14:creationId xmlns:p14="http://schemas.microsoft.com/office/powerpoint/2010/main" val="1976063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564B79E9-1186-46A8-B219-6105C741A6E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9334" b="1"/>
          <a:stretch/>
        </p:blipFill>
        <p:spPr>
          <a:xfrm>
            <a:off x="20" y="1"/>
            <a:ext cx="12191980" cy="6857999"/>
          </a:xfrm>
          <a:prstGeom prst="rect">
            <a:avLst/>
          </a:prstGeom>
        </p:spPr>
      </p:pic>
      <p:sp>
        <p:nvSpPr>
          <p:cNvPr id="2" name="Titre 1">
            <a:extLst>
              <a:ext uri="{FF2B5EF4-FFF2-40B4-BE49-F238E27FC236}">
                <a16:creationId xmlns:a16="http://schemas.microsoft.com/office/drawing/2014/main" id="{790C0DDC-4035-48D7-B4DA-2EB14954AA3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8000" b="1" dirty="0">
                <a:solidFill>
                  <a:srgbClr val="FFFFFF"/>
                </a:solidFill>
              </a:rPr>
              <a:t>Une UI/UX “plastique”</a:t>
            </a:r>
          </a:p>
        </p:txBody>
      </p:sp>
      <p:sp>
        <p:nvSpPr>
          <p:cNvPr id="3" name="Espace réservé du texte 2">
            <a:extLst>
              <a:ext uri="{FF2B5EF4-FFF2-40B4-BE49-F238E27FC236}">
                <a16:creationId xmlns:a16="http://schemas.microsoft.com/office/drawing/2014/main" id="{859BA6AC-8C7F-449A-9116-A4B5B00004F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340619293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0"/>
            <a:ext cx="11280006" cy="1325563"/>
          </a:xfrm>
        </p:spPr>
        <p:txBody>
          <a:bodyPr>
            <a:normAutofit fontScale="90000"/>
          </a:bodyPr>
          <a:lstStyle/>
          <a:p>
            <a:r>
              <a:rPr lang="fr-FR" sz="7200" dirty="0">
                <a:latin typeface="Century Gothic" panose="020B0502020202020204" pitchFamily="34" charset="0"/>
              </a:rPr>
              <a:t>Retours arrières, essai/erreur</a:t>
            </a:r>
            <a:endParaRPr lang="fr-FR" dirty="0">
              <a:latin typeface="Century Gothic" panose="020B0502020202020204" pitchFamily="34" charset="0"/>
            </a:endParaRPr>
          </a:p>
        </p:txBody>
      </p:sp>
      <p:pic>
        <p:nvPicPr>
          <p:cNvPr id="4" name="Image 3" descr="Une image contenant texte&#10;&#10;Description générée automatiquement">
            <a:extLst>
              <a:ext uri="{FF2B5EF4-FFF2-40B4-BE49-F238E27FC236}">
                <a16:creationId xmlns:a16="http://schemas.microsoft.com/office/drawing/2014/main" id="{25826E06-FC21-44C2-AE33-7CB129692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0869"/>
            <a:ext cx="12192000" cy="5989701"/>
          </a:xfrm>
          <a:prstGeom prst="rect">
            <a:avLst/>
          </a:prstGeom>
        </p:spPr>
      </p:pic>
    </p:spTree>
    <p:extLst>
      <p:ext uri="{BB962C8B-B14F-4D97-AF65-F5344CB8AC3E}">
        <p14:creationId xmlns:p14="http://schemas.microsoft.com/office/powerpoint/2010/main" val="360414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A5890A-31B7-41D8-AB65-FF788C67ABF2}"/>
              </a:ext>
            </a:extLst>
          </p:cNvPr>
          <p:cNvSpPr>
            <a:spLocks noGrp="1"/>
          </p:cNvSpPr>
          <p:nvPr>
            <p:ph type="title"/>
          </p:nvPr>
        </p:nvSpPr>
        <p:spPr>
          <a:xfrm>
            <a:off x="455997" y="221064"/>
            <a:ext cx="11280006" cy="1325563"/>
          </a:xfrm>
        </p:spPr>
        <p:txBody>
          <a:bodyPr>
            <a:normAutofit/>
          </a:bodyPr>
          <a:lstStyle/>
          <a:p>
            <a:r>
              <a:rPr lang="fr-FR" sz="7200" dirty="0">
                <a:latin typeface="Century Gothic" panose="020B0502020202020204" pitchFamily="34" charset="0"/>
              </a:rPr>
              <a:t>Requêter par l’exemple</a:t>
            </a:r>
            <a:endParaRPr lang="fr-FR" dirty="0">
              <a:latin typeface="Century Gothic" panose="020B0502020202020204" pitchFamily="34" charset="0"/>
            </a:endParaRPr>
          </a:p>
        </p:txBody>
      </p:sp>
      <p:pic>
        <p:nvPicPr>
          <p:cNvPr id="5" name="Image 4">
            <a:extLst>
              <a:ext uri="{FF2B5EF4-FFF2-40B4-BE49-F238E27FC236}">
                <a16:creationId xmlns:a16="http://schemas.microsoft.com/office/drawing/2014/main" id="{A8A2BC60-0E63-4B5C-9AF5-1FD3EF565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12" y="1543668"/>
            <a:ext cx="9549283" cy="5292287"/>
          </a:xfrm>
          <a:prstGeom prst="rect">
            <a:avLst/>
          </a:prstGeom>
        </p:spPr>
      </p:pic>
    </p:spTree>
    <p:extLst>
      <p:ext uri="{BB962C8B-B14F-4D97-AF65-F5344CB8AC3E}">
        <p14:creationId xmlns:p14="http://schemas.microsoft.com/office/powerpoint/2010/main" val="366129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8CD94E-440C-455E-A804-6A969DF0E0C0}"/>
              </a:ext>
            </a:extLst>
          </p:cNvPr>
          <p:cNvSpPr txBox="1"/>
          <p:nvPr/>
        </p:nvSpPr>
        <p:spPr>
          <a:xfrm>
            <a:off x="612950" y="1276139"/>
            <a:ext cx="11354638"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Ecrire l’équation de recherche ne suffit pas, il faut aussi savoir afficher les résultats</a:t>
            </a:r>
          </a:p>
        </p:txBody>
      </p:sp>
    </p:spTree>
    <p:extLst>
      <p:ext uri="{BB962C8B-B14F-4D97-AF65-F5344CB8AC3E}">
        <p14:creationId xmlns:p14="http://schemas.microsoft.com/office/powerpoint/2010/main" val="1668517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564B79E9-1186-46A8-B219-6105C741A6E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9334" b="1"/>
          <a:stretch/>
        </p:blipFill>
        <p:spPr>
          <a:xfrm>
            <a:off x="20" y="1"/>
            <a:ext cx="12191980" cy="6857999"/>
          </a:xfrm>
          <a:prstGeom prst="rect">
            <a:avLst/>
          </a:prstGeom>
        </p:spPr>
      </p:pic>
      <p:sp>
        <p:nvSpPr>
          <p:cNvPr id="2" name="Titre 1">
            <a:extLst>
              <a:ext uri="{FF2B5EF4-FFF2-40B4-BE49-F238E27FC236}">
                <a16:creationId xmlns:a16="http://schemas.microsoft.com/office/drawing/2014/main" id="{790C0DDC-4035-48D7-B4DA-2EB14954AA3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8000" b="1" dirty="0" err="1">
                <a:solidFill>
                  <a:srgbClr val="FFFFFF"/>
                </a:solidFill>
              </a:rPr>
              <a:t>Voir</a:t>
            </a:r>
            <a:r>
              <a:rPr lang="en-US" sz="8000" b="1" dirty="0">
                <a:solidFill>
                  <a:srgbClr val="FFFFFF"/>
                </a:solidFill>
              </a:rPr>
              <a:t> des </a:t>
            </a:r>
            <a:r>
              <a:rPr lang="en-US" sz="8000" b="1" dirty="0" err="1">
                <a:solidFill>
                  <a:srgbClr val="FFFFFF"/>
                </a:solidFill>
              </a:rPr>
              <a:t>résultats</a:t>
            </a:r>
            <a:endParaRPr lang="en-US" sz="8000" b="1" dirty="0">
              <a:solidFill>
                <a:srgbClr val="FFFFFF"/>
              </a:solidFill>
            </a:endParaRPr>
          </a:p>
        </p:txBody>
      </p:sp>
      <p:sp>
        <p:nvSpPr>
          <p:cNvPr id="3" name="Espace réservé du texte 2">
            <a:extLst>
              <a:ext uri="{FF2B5EF4-FFF2-40B4-BE49-F238E27FC236}">
                <a16:creationId xmlns:a16="http://schemas.microsoft.com/office/drawing/2014/main" id="{859BA6AC-8C7F-449A-9116-A4B5B00004F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385222139"/>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C934CA0-F01D-4C55-BD05-F958FB64DCE9}"/>
              </a:ext>
            </a:extLst>
          </p:cNvPr>
          <p:cNvSpPr>
            <a:spLocks noGrp="1"/>
          </p:cNvSpPr>
          <p:nvPr>
            <p:ph idx="1"/>
          </p:nvPr>
        </p:nvSpPr>
        <p:spPr>
          <a:xfrm>
            <a:off x="697523" y="2053667"/>
            <a:ext cx="10515600" cy="4351338"/>
          </a:xfrm>
        </p:spPr>
        <p:txBody>
          <a:bodyPr>
            <a:normAutofit/>
          </a:bodyPr>
          <a:lstStyle/>
          <a:p>
            <a:pPr marL="0" indent="0">
              <a:buNone/>
            </a:pPr>
            <a:r>
              <a:rPr lang="fr-FR" dirty="0">
                <a:latin typeface="Century Gothic" panose="020B0502020202020204" pitchFamily="34" charset="0"/>
              </a:rPr>
              <a:t>Un graphe sémantique c’est avant tout un ensemble d’identifiants techniques… que l’on récupèrent en résultat des requêtes !</a:t>
            </a:r>
          </a:p>
          <a:p>
            <a:pPr marL="0" indent="0">
              <a:buNone/>
            </a:pPr>
            <a:endParaRPr lang="fr-FR" dirty="0">
              <a:latin typeface="Century Gothic" panose="020B0502020202020204" pitchFamily="34" charset="0"/>
            </a:endParaRPr>
          </a:p>
          <a:p>
            <a:pPr marL="0" indent="0">
              <a:buNone/>
            </a:pPr>
            <a:r>
              <a:rPr lang="fr-FR" dirty="0">
                <a:latin typeface="Century Gothic" panose="020B0502020202020204" pitchFamily="34" charset="0"/>
              </a:rPr>
              <a:t>Comment afficher un </a:t>
            </a:r>
            <a:r>
              <a:rPr lang="fr-FR" b="1" dirty="0">
                <a:latin typeface="Century Gothic" panose="020B0502020202020204" pitchFamily="34" charset="0"/>
              </a:rPr>
              <a:t>libellé</a:t>
            </a:r>
            <a:r>
              <a:rPr lang="fr-FR" dirty="0">
                <a:latin typeface="Century Gothic" panose="020B0502020202020204" pitchFamily="34" charset="0"/>
              </a:rPr>
              <a:t> pour l’utilisateur </a:t>
            </a:r>
            <a:r>
              <a:rPr lang="fr-FR" sz="2000" dirty="0">
                <a:latin typeface="Century Gothic" panose="020B0502020202020204" pitchFamily="34" charset="0"/>
              </a:rPr>
              <a:t>(qui n’est pas toujours le même libellé en fonction du type d’objet – nom de personne, libellé de concept, côte de document, etc…)</a:t>
            </a:r>
            <a:r>
              <a:rPr lang="fr-FR" dirty="0">
                <a:latin typeface="Century Gothic" panose="020B0502020202020204" pitchFamily="34" charset="0"/>
              </a:rPr>
              <a:t> ?</a:t>
            </a:r>
          </a:p>
          <a:p>
            <a:pPr marL="0" indent="0">
              <a:buNone/>
            </a:pPr>
            <a:endParaRPr lang="fr-FR" dirty="0">
              <a:latin typeface="Century Gothic" panose="020B0502020202020204" pitchFamily="34" charset="0"/>
            </a:endParaRPr>
          </a:p>
          <a:p>
            <a:pPr marL="0" indent="0">
              <a:buNone/>
            </a:pPr>
            <a:r>
              <a:rPr lang="fr-FR" dirty="0">
                <a:latin typeface="Century Gothic" panose="020B0502020202020204" pitchFamily="34" charset="0"/>
              </a:rPr>
              <a:t>Comment construire des liens cliquables vers un portail, un site, une SIV ?</a:t>
            </a:r>
          </a:p>
        </p:txBody>
      </p:sp>
      <p:sp>
        <p:nvSpPr>
          <p:cNvPr id="4" name="Titre 1">
            <a:extLst>
              <a:ext uri="{FF2B5EF4-FFF2-40B4-BE49-F238E27FC236}">
                <a16:creationId xmlns:a16="http://schemas.microsoft.com/office/drawing/2014/main" id="{5F966971-759A-4D06-A056-CFF6E2FB33E1}"/>
              </a:ext>
            </a:extLst>
          </p:cNvPr>
          <p:cNvSpPr>
            <a:spLocks noGrp="1"/>
          </p:cNvSpPr>
          <p:nvPr>
            <p:ph type="title"/>
          </p:nvPr>
        </p:nvSpPr>
        <p:spPr>
          <a:xfrm>
            <a:off x="455997" y="384376"/>
            <a:ext cx="11280006" cy="1325563"/>
          </a:xfrm>
        </p:spPr>
        <p:txBody>
          <a:bodyPr>
            <a:normAutofit fontScale="90000"/>
          </a:bodyPr>
          <a:lstStyle/>
          <a:p>
            <a:r>
              <a:rPr lang="fr-FR" sz="7200" dirty="0">
                <a:latin typeface="Century Gothic" panose="020B0502020202020204" pitchFamily="34" charset="0"/>
              </a:rPr>
              <a:t>Voir une URI ou un libellé ?</a:t>
            </a:r>
            <a:endParaRPr lang="fr-FR" dirty="0">
              <a:latin typeface="Century Gothic" panose="020B0502020202020204" pitchFamily="34" charset="0"/>
            </a:endParaRPr>
          </a:p>
        </p:txBody>
      </p:sp>
    </p:spTree>
    <p:extLst>
      <p:ext uri="{BB962C8B-B14F-4D97-AF65-F5344CB8AC3E}">
        <p14:creationId xmlns:p14="http://schemas.microsoft.com/office/powerpoint/2010/main" val="834479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F966971-759A-4D06-A056-CFF6E2FB33E1}"/>
              </a:ext>
            </a:extLst>
          </p:cNvPr>
          <p:cNvSpPr>
            <a:spLocks noGrp="1"/>
          </p:cNvSpPr>
          <p:nvPr>
            <p:ph type="title"/>
          </p:nvPr>
        </p:nvSpPr>
        <p:spPr>
          <a:xfrm>
            <a:off x="455997" y="183227"/>
            <a:ext cx="11280006" cy="1325563"/>
          </a:xfrm>
        </p:spPr>
        <p:txBody>
          <a:bodyPr>
            <a:normAutofit fontScale="90000"/>
          </a:bodyPr>
          <a:lstStyle/>
          <a:p>
            <a:r>
              <a:rPr lang="fr-FR" sz="7200" dirty="0">
                <a:latin typeface="Century Gothic" panose="020B0502020202020204" pitchFamily="34" charset="0"/>
              </a:rPr>
              <a:t>Voir un libellé de résultat…</a:t>
            </a:r>
            <a:endParaRPr lang="fr-FR" dirty="0">
              <a:latin typeface="Century Gothic" panose="020B0502020202020204" pitchFamily="34" charset="0"/>
            </a:endParaRPr>
          </a:p>
        </p:txBody>
      </p:sp>
      <p:sp>
        <p:nvSpPr>
          <p:cNvPr id="5" name="Espace réservé du contenu 4">
            <a:extLst>
              <a:ext uri="{FF2B5EF4-FFF2-40B4-BE49-F238E27FC236}">
                <a16:creationId xmlns:a16="http://schemas.microsoft.com/office/drawing/2014/main" id="{3FE89EBB-4B28-4BF6-ADA7-D5575ADD8B90}"/>
              </a:ext>
            </a:extLst>
          </p:cNvPr>
          <p:cNvSpPr>
            <a:spLocks noGrp="1"/>
          </p:cNvSpPr>
          <p:nvPr>
            <p:ph idx="1"/>
          </p:nvPr>
        </p:nvSpPr>
        <p:spPr>
          <a:xfrm>
            <a:off x="5858187" y="4190162"/>
            <a:ext cx="5666433" cy="2308348"/>
          </a:xfrm>
        </p:spPr>
        <p:txBody>
          <a:bodyPr>
            <a:normAutofit fontScale="62500" lnSpcReduction="20000"/>
          </a:bodyPr>
          <a:lstStyle/>
          <a:p>
            <a:r>
              <a:rPr lang="fr-FR" dirty="0"/>
              <a:t>Tableau d’affichage des résultats : </a:t>
            </a:r>
            <a:r>
              <a:rPr lang="fr-FR" dirty="0" err="1"/>
              <a:t>Sparnatural</a:t>
            </a:r>
            <a:r>
              <a:rPr lang="fr-FR" dirty="0"/>
              <a:t> YASGUI Plugins</a:t>
            </a:r>
          </a:p>
          <a:p>
            <a:r>
              <a:rPr lang="fr-FR" dirty="0">
                <a:hlinkClick r:id="rId2"/>
              </a:rPr>
              <a:t>https://github.com/sparna-git/Sparnatural-yasgui-plugins</a:t>
            </a:r>
            <a:r>
              <a:rPr lang="fr-FR" dirty="0"/>
              <a:t> </a:t>
            </a:r>
          </a:p>
          <a:p>
            <a:endParaRPr lang="fr-FR" dirty="0"/>
          </a:p>
          <a:p>
            <a:r>
              <a:rPr lang="fr-FR" dirty="0"/>
              <a:t>Lorsqu’il voit 2 colonnes, l’une « ?xxx » avec une URI et l’autre « ?</a:t>
            </a:r>
            <a:r>
              <a:rPr lang="fr-FR" dirty="0" err="1"/>
              <a:t>xxx_label</a:t>
            </a:r>
            <a:r>
              <a:rPr lang="fr-FR" dirty="0"/>
              <a:t> » avec un libellé, alors n’affiche qu’une seule colonne avec le libellé en affichage, et l’URI en lien</a:t>
            </a:r>
          </a:p>
        </p:txBody>
      </p:sp>
      <p:pic>
        <p:nvPicPr>
          <p:cNvPr id="3" name="Image 2">
            <a:extLst>
              <a:ext uri="{FF2B5EF4-FFF2-40B4-BE49-F238E27FC236}">
                <a16:creationId xmlns:a16="http://schemas.microsoft.com/office/drawing/2014/main" id="{F6CDAF80-0488-4BB6-B879-C61C2EB9A9D1}"/>
              </a:ext>
            </a:extLst>
          </p:cNvPr>
          <p:cNvPicPr>
            <a:picLocks noChangeAspect="1"/>
          </p:cNvPicPr>
          <p:nvPr/>
        </p:nvPicPr>
        <p:blipFill>
          <a:blip r:embed="rId3"/>
          <a:stretch>
            <a:fillRect/>
          </a:stretch>
        </p:blipFill>
        <p:spPr>
          <a:xfrm>
            <a:off x="381837" y="1508790"/>
            <a:ext cx="4897891" cy="5178387"/>
          </a:xfrm>
          <a:prstGeom prst="rect">
            <a:avLst/>
          </a:prstGeom>
        </p:spPr>
      </p:pic>
      <p:sp>
        <p:nvSpPr>
          <p:cNvPr id="6" name="Rectangle 5">
            <a:extLst>
              <a:ext uri="{FF2B5EF4-FFF2-40B4-BE49-F238E27FC236}">
                <a16:creationId xmlns:a16="http://schemas.microsoft.com/office/drawing/2014/main" id="{1CCB847D-E323-42BB-A5A5-480A7656813E}"/>
              </a:ext>
            </a:extLst>
          </p:cNvPr>
          <p:cNvSpPr/>
          <p:nvPr/>
        </p:nvSpPr>
        <p:spPr>
          <a:xfrm>
            <a:off x="381837" y="1508790"/>
            <a:ext cx="4897891" cy="24804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D9ED24B-A647-4503-A138-3C057D8AE851}"/>
              </a:ext>
            </a:extLst>
          </p:cNvPr>
          <p:cNvSpPr/>
          <p:nvPr/>
        </p:nvSpPr>
        <p:spPr>
          <a:xfrm>
            <a:off x="381836" y="4089679"/>
            <a:ext cx="4897891" cy="270628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space réservé du contenu 4">
            <a:extLst>
              <a:ext uri="{FF2B5EF4-FFF2-40B4-BE49-F238E27FC236}">
                <a16:creationId xmlns:a16="http://schemas.microsoft.com/office/drawing/2014/main" id="{F03C9AE2-B586-43D6-B580-D704A2B830C6}"/>
              </a:ext>
            </a:extLst>
          </p:cNvPr>
          <p:cNvSpPr txBox="1">
            <a:spLocks/>
          </p:cNvSpPr>
          <p:nvPr/>
        </p:nvSpPr>
        <p:spPr>
          <a:xfrm>
            <a:off x="5858187" y="1614915"/>
            <a:ext cx="5666433" cy="230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Sparnatural</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Ajoute de façon transparente des colonnes pour ramener le libellé</a:t>
            </a:r>
          </a:p>
        </p:txBody>
      </p:sp>
    </p:spTree>
    <p:extLst>
      <p:ext uri="{BB962C8B-B14F-4D97-AF65-F5344CB8AC3E}">
        <p14:creationId xmlns:p14="http://schemas.microsoft.com/office/powerpoint/2010/main" val="3687901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F966971-759A-4D06-A056-CFF6E2FB33E1}"/>
              </a:ext>
            </a:extLst>
          </p:cNvPr>
          <p:cNvSpPr>
            <a:spLocks noGrp="1"/>
          </p:cNvSpPr>
          <p:nvPr>
            <p:ph type="title"/>
          </p:nvPr>
        </p:nvSpPr>
        <p:spPr>
          <a:xfrm>
            <a:off x="455997" y="183409"/>
            <a:ext cx="11280006" cy="1325563"/>
          </a:xfrm>
        </p:spPr>
        <p:txBody>
          <a:bodyPr>
            <a:normAutofit/>
          </a:bodyPr>
          <a:lstStyle/>
          <a:p>
            <a:r>
              <a:rPr lang="fr-FR" sz="7200" dirty="0">
                <a:latin typeface="Century Gothic" panose="020B0502020202020204" pitchFamily="34" charset="0"/>
              </a:rPr>
              <a:t>Ce que voit l’utilisateur</a:t>
            </a:r>
            <a:endParaRPr lang="fr-FR" dirty="0">
              <a:latin typeface="Century Gothic" panose="020B0502020202020204" pitchFamily="34" charset="0"/>
            </a:endParaRPr>
          </a:p>
        </p:txBody>
      </p:sp>
      <p:pic>
        <p:nvPicPr>
          <p:cNvPr id="3" name="Image 2">
            <a:extLst>
              <a:ext uri="{FF2B5EF4-FFF2-40B4-BE49-F238E27FC236}">
                <a16:creationId xmlns:a16="http://schemas.microsoft.com/office/drawing/2014/main" id="{B46FCB65-8A60-4144-A3EB-2A120757C31C}"/>
              </a:ext>
            </a:extLst>
          </p:cNvPr>
          <p:cNvPicPr>
            <a:picLocks noChangeAspect="1"/>
          </p:cNvPicPr>
          <p:nvPr/>
        </p:nvPicPr>
        <p:blipFill>
          <a:blip r:embed="rId2"/>
          <a:stretch>
            <a:fillRect/>
          </a:stretch>
        </p:blipFill>
        <p:spPr>
          <a:xfrm>
            <a:off x="1215851" y="1911773"/>
            <a:ext cx="9204970" cy="3961541"/>
          </a:xfrm>
          <a:prstGeom prst="rect">
            <a:avLst/>
          </a:prstGeom>
        </p:spPr>
      </p:pic>
    </p:spTree>
    <p:extLst>
      <p:ext uri="{BB962C8B-B14F-4D97-AF65-F5344CB8AC3E}">
        <p14:creationId xmlns:p14="http://schemas.microsoft.com/office/powerpoint/2010/main" val="416740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3" name="Image 2" descr="Une image contenant personne, homme, intérieur&#10;&#10;Description générée automatiquement">
            <a:extLst>
              <a:ext uri="{FF2B5EF4-FFF2-40B4-BE49-F238E27FC236}">
                <a16:creationId xmlns:a16="http://schemas.microsoft.com/office/drawing/2014/main" id="{B3E7FDAC-3F08-4DC5-984C-AAA99457663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231964" y="0"/>
            <a:ext cx="12210020" cy="6858000"/>
          </a:xfrm>
          <a:prstGeom prst="rect">
            <a:avLst/>
          </a:prstGeom>
        </p:spPr>
      </p:pic>
      <p:sp>
        <p:nvSpPr>
          <p:cNvPr id="4" name="Titre 1">
            <a:extLst>
              <a:ext uri="{FF2B5EF4-FFF2-40B4-BE49-F238E27FC236}">
                <a16:creationId xmlns:a16="http://schemas.microsoft.com/office/drawing/2014/main" id="{4C5F0F7D-D49F-4B78-A676-AE1A63B9B748}"/>
              </a:ext>
            </a:extLst>
          </p:cNvPr>
          <p:cNvSpPr txBox="1">
            <a:spLocks/>
          </p:cNvSpPr>
          <p:nvPr/>
        </p:nvSpPr>
        <p:spPr>
          <a:xfrm>
            <a:off x="6290268" y="518568"/>
            <a:ext cx="5783745" cy="48811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5400" b="0" i="0" u="none" strike="noStrike" kern="1200" cap="none" spc="0" normalizeH="0" baseline="0" noProof="0" dirty="0">
                <a:ln>
                  <a:noFill/>
                </a:ln>
                <a:solidFill>
                  <a:prstClr val="white"/>
                </a:solidFill>
                <a:effectLst/>
                <a:uLnTx/>
                <a:uFillTx/>
                <a:latin typeface="Calibri Light" panose="020F0302020204030204"/>
                <a:ea typeface="+mj-ea"/>
                <a:cs typeface="+mj-cs"/>
              </a:rPr>
              <a:t>Avez-vous déjà essayé de</a:t>
            </a:r>
          </a:p>
          <a:p>
            <a:pPr marL="0" marR="0" lvl="0" indent="0" algn="l" defTabSz="914400" rtl="0" eaLnBrk="1" fontAlgn="auto" latinLnBrk="0" hangingPunct="1">
              <a:lnSpc>
                <a:spcPct val="90000"/>
              </a:lnSpc>
              <a:spcBef>
                <a:spcPct val="0"/>
              </a:spcBef>
              <a:spcAft>
                <a:spcPts val="0"/>
              </a:spcAft>
              <a:buClrTx/>
              <a:buSzTx/>
              <a:buFontTx/>
              <a:buNone/>
              <a:tabLst/>
              <a:defRPr/>
            </a:pPr>
            <a:r>
              <a:rPr lang="fr-FR" sz="6600" b="1" dirty="0">
                <a:solidFill>
                  <a:prstClr val="white"/>
                </a:solidFill>
                <a:latin typeface="Calibri Light" panose="020F0302020204030204"/>
              </a:rPr>
              <a:t>montrer</a:t>
            </a:r>
            <a:r>
              <a:rPr kumimoji="0" lang="fr-FR" sz="5400" b="0" i="0" u="none" strike="noStrike" kern="1200" cap="none" spc="0" normalizeH="0" baseline="0" noProof="0" dirty="0">
                <a:ln>
                  <a:noFill/>
                </a:ln>
                <a:solidFill>
                  <a:prstClr val="white"/>
                </a:solidFill>
                <a:effectLst/>
                <a:uLnTx/>
                <a:uFillTx/>
                <a:latin typeface="Calibri Light" panose="020F0302020204030204"/>
                <a:ea typeface="+mj-ea"/>
                <a:cs typeface="+mj-cs"/>
              </a:rPr>
              <a:t> un graphe de connaissance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6600" b="1" i="0" u="none" strike="noStrike" kern="1200" cap="none" spc="0" normalizeH="0" baseline="0" noProof="0" dirty="0">
                <a:ln>
                  <a:noFill/>
                </a:ln>
                <a:solidFill>
                  <a:prstClr val="white"/>
                </a:solidFill>
                <a:effectLst/>
                <a:uLnTx/>
                <a:uFillTx/>
                <a:latin typeface="Calibri Light" panose="020F0302020204030204"/>
                <a:ea typeface="+mj-ea"/>
                <a:cs typeface="+mj-cs"/>
              </a:rPr>
              <a:t>à un utilisateur ?</a:t>
            </a:r>
          </a:p>
        </p:txBody>
      </p:sp>
    </p:spTree>
    <p:extLst>
      <p:ext uri="{BB962C8B-B14F-4D97-AF65-F5344CB8AC3E}">
        <p14:creationId xmlns:p14="http://schemas.microsoft.com/office/powerpoint/2010/main" val="131786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B7BDCC7-7B36-4CCF-A983-C850B171134D}"/>
              </a:ext>
            </a:extLst>
          </p:cNvPr>
          <p:cNvPicPr>
            <a:picLocks noChangeAspect="1"/>
          </p:cNvPicPr>
          <p:nvPr/>
        </p:nvPicPr>
        <p:blipFill>
          <a:blip r:embed="rId2"/>
          <a:stretch>
            <a:fillRect/>
          </a:stretch>
        </p:blipFill>
        <p:spPr>
          <a:xfrm>
            <a:off x="433491" y="1791171"/>
            <a:ext cx="10963275" cy="5305425"/>
          </a:xfrm>
          <a:prstGeom prst="rect">
            <a:avLst/>
          </a:prstGeom>
        </p:spPr>
      </p:pic>
      <p:sp>
        <p:nvSpPr>
          <p:cNvPr id="4" name="Titre 1">
            <a:extLst>
              <a:ext uri="{FF2B5EF4-FFF2-40B4-BE49-F238E27FC236}">
                <a16:creationId xmlns:a16="http://schemas.microsoft.com/office/drawing/2014/main" id="{A54A55B7-A28D-4CCC-861E-244214FFFC99}"/>
              </a:ext>
            </a:extLst>
          </p:cNvPr>
          <p:cNvSpPr txBox="1">
            <a:spLocks/>
          </p:cNvSpPr>
          <p:nvPr/>
        </p:nvSpPr>
        <p:spPr>
          <a:xfrm>
            <a:off x="455997" y="183409"/>
            <a:ext cx="11280006" cy="132556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72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La requête avec des labels récupérés automatiquement</a:t>
            </a:r>
            <a:endParaRPr kumimoji="0" lang="fr-FR" sz="4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endParaRPr>
          </a:p>
        </p:txBody>
      </p:sp>
      <p:sp>
        <p:nvSpPr>
          <p:cNvPr id="5" name="Rectangle 4">
            <a:extLst>
              <a:ext uri="{FF2B5EF4-FFF2-40B4-BE49-F238E27FC236}">
                <a16:creationId xmlns:a16="http://schemas.microsoft.com/office/drawing/2014/main" id="{17C04647-2214-4A17-A783-C13735159C9D}"/>
              </a:ext>
            </a:extLst>
          </p:cNvPr>
          <p:cNvSpPr/>
          <p:nvPr/>
        </p:nvSpPr>
        <p:spPr>
          <a:xfrm>
            <a:off x="1145512" y="4443882"/>
            <a:ext cx="7465925" cy="1444451"/>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9B6485E-CB46-4E1B-A22E-64CA071594D5}"/>
              </a:ext>
            </a:extLst>
          </p:cNvPr>
          <p:cNvSpPr/>
          <p:nvPr/>
        </p:nvSpPr>
        <p:spPr>
          <a:xfrm>
            <a:off x="3126713" y="2717232"/>
            <a:ext cx="1334756" cy="337467"/>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ECBE4C4-411F-404A-8C8A-87C6EE62337F}"/>
              </a:ext>
            </a:extLst>
          </p:cNvPr>
          <p:cNvSpPr/>
          <p:nvPr/>
        </p:nvSpPr>
        <p:spPr>
          <a:xfrm>
            <a:off x="5339025" y="2717231"/>
            <a:ext cx="1334756" cy="337467"/>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A19C224-C133-4C0B-9C98-4BF5564DD6C1}"/>
              </a:ext>
            </a:extLst>
          </p:cNvPr>
          <p:cNvSpPr/>
          <p:nvPr/>
        </p:nvSpPr>
        <p:spPr>
          <a:xfrm>
            <a:off x="7832691" y="2729421"/>
            <a:ext cx="1534312" cy="337467"/>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476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F966971-759A-4D06-A056-CFF6E2FB33E1}"/>
              </a:ext>
            </a:extLst>
          </p:cNvPr>
          <p:cNvSpPr>
            <a:spLocks noGrp="1"/>
          </p:cNvSpPr>
          <p:nvPr>
            <p:ph type="title"/>
          </p:nvPr>
        </p:nvSpPr>
        <p:spPr>
          <a:xfrm>
            <a:off x="455997" y="183409"/>
            <a:ext cx="11280006" cy="1325563"/>
          </a:xfrm>
        </p:spPr>
        <p:txBody>
          <a:bodyPr>
            <a:normAutofit/>
          </a:bodyPr>
          <a:lstStyle/>
          <a:p>
            <a:r>
              <a:rPr lang="fr-FR" sz="7200" dirty="0">
                <a:latin typeface="Century Gothic" panose="020B0502020202020204" pitchFamily="34" charset="0"/>
              </a:rPr>
              <a:t>Le tableau de résultat</a:t>
            </a:r>
            <a:endParaRPr lang="fr-FR" dirty="0">
              <a:latin typeface="Century Gothic" panose="020B0502020202020204" pitchFamily="34" charset="0"/>
            </a:endParaRPr>
          </a:p>
        </p:txBody>
      </p:sp>
      <p:pic>
        <p:nvPicPr>
          <p:cNvPr id="7" name="Image 6">
            <a:extLst>
              <a:ext uri="{FF2B5EF4-FFF2-40B4-BE49-F238E27FC236}">
                <a16:creationId xmlns:a16="http://schemas.microsoft.com/office/drawing/2014/main" id="{A773CA5D-D28A-4A94-B37C-E9F4342C79DA}"/>
              </a:ext>
            </a:extLst>
          </p:cNvPr>
          <p:cNvPicPr>
            <a:picLocks noChangeAspect="1"/>
          </p:cNvPicPr>
          <p:nvPr/>
        </p:nvPicPr>
        <p:blipFill>
          <a:blip r:embed="rId2"/>
          <a:stretch>
            <a:fillRect/>
          </a:stretch>
        </p:blipFill>
        <p:spPr>
          <a:xfrm>
            <a:off x="2126515" y="1843167"/>
            <a:ext cx="8497941" cy="4630457"/>
          </a:xfrm>
          <a:prstGeom prst="rect">
            <a:avLst/>
          </a:prstGeom>
        </p:spPr>
      </p:pic>
    </p:spTree>
    <p:extLst>
      <p:ext uri="{BB962C8B-B14F-4D97-AF65-F5344CB8AC3E}">
        <p14:creationId xmlns:p14="http://schemas.microsoft.com/office/powerpoint/2010/main" val="4087223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EC99B15-66A2-4076-BDAE-1BDD3576FAA1}"/>
              </a:ext>
            </a:extLst>
          </p:cNvPr>
          <p:cNvSpPr txBox="1">
            <a:spLocks/>
          </p:cNvSpPr>
          <p:nvPr/>
        </p:nvSpPr>
        <p:spPr>
          <a:xfrm>
            <a:off x="455997" y="359385"/>
            <a:ext cx="1128000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7200" b="0" i="0" u="none" strike="noStrike" kern="1200" cap="none" spc="0" normalizeH="0" baseline="0" noProof="0">
                <a:ln>
                  <a:noFill/>
                </a:ln>
                <a:solidFill>
                  <a:prstClr val="black"/>
                </a:solidFill>
                <a:effectLst/>
                <a:uLnTx/>
                <a:uFillTx/>
                <a:latin typeface="Century Gothic" panose="020B0502020202020204" pitchFamily="34" charset="0"/>
                <a:ea typeface="+mj-ea"/>
                <a:cs typeface="+mj-cs"/>
              </a:rPr>
              <a:t>Frise temporelle</a:t>
            </a:r>
            <a:endParaRPr kumimoji="0" lang="fr-FR" sz="4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endParaRPr>
          </a:p>
        </p:txBody>
      </p:sp>
      <p:pic>
        <p:nvPicPr>
          <p:cNvPr id="5" name="Image 4">
            <a:extLst>
              <a:ext uri="{FF2B5EF4-FFF2-40B4-BE49-F238E27FC236}">
                <a16:creationId xmlns:a16="http://schemas.microsoft.com/office/drawing/2014/main" id="{B8D9EBFA-AD88-46D9-A93E-EBC465846917}"/>
              </a:ext>
            </a:extLst>
          </p:cNvPr>
          <p:cNvPicPr>
            <a:picLocks noChangeAspect="1"/>
          </p:cNvPicPr>
          <p:nvPr/>
        </p:nvPicPr>
        <p:blipFill>
          <a:blip r:embed="rId2"/>
          <a:stretch>
            <a:fillRect/>
          </a:stretch>
        </p:blipFill>
        <p:spPr>
          <a:xfrm>
            <a:off x="0" y="1798674"/>
            <a:ext cx="12192000" cy="3260651"/>
          </a:xfrm>
          <a:prstGeom prst="rect">
            <a:avLst/>
          </a:prstGeom>
        </p:spPr>
      </p:pic>
    </p:spTree>
    <p:extLst>
      <p:ext uri="{BB962C8B-B14F-4D97-AF65-F5344CB8AC3E}">
        <p14:creationId xmlns:p14="http://schemas.microsoft.com/office/powerpoint/2010/main" val="1516097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EC99B15-66A2-4076-BDAE-1BDD3576FAA1}"/>
              </a:ext>
            </a:extLst>
          </p:cNvPr>
          <p:cNvSpPr txBox="1">
            <a:spLocks/>
          </p:cNvSpPr>
          <p:nvPr/>
        </p:nvSpPr>
        <p:spPr>
          <a:xfrm>
            <a:off x="455997" y="359385"/>
            <a:ext cx="1128000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72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Frise temporelle</a:t>
            </a:r>
            <a:endParaRPr kumimoji="0" lang="fr-FR" sz="4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endParaRPr>
          </a:p>
        </p:txBody>
      </p:sp>
      <p:pic>
        <p:nvPicPr>
          <p:cNvPr id="3" name="Image 2">
            <a:extLst>
              <a:ext uri="{FF2B5EF4-FFF2-40B4-BE49-F238E27FC236}">
                <a16:creationId xmlns:a16="http://schemas.microsoft.com/office/drawing/2014/main" id="{AC2D4691-979A-407E-9975-8BA65D529B49}"/>
              </a:ext>
            </a:extLst>
          </p:cNvPr>
          <p:cNvPicPr>
            <a:picLocks noChangeAspect="1"/>
          </p:cNvPicPr>
          <p:nvPr/>
        </p:nvPicPr>
        <p:blipFill>
          <a:blip r:embed="rId2"/>
          <a:stretch>
            <a:fillRect/>
          </a:stretch>
        </p:blipFill>
        <p:spPr>
          <a:xfrm>
            <a:off x="589032" y="1924226"/>
            <a:ext cx="11146971" cy="4933774"/>
          </a:xfrm>
          <a:prstGeom prst="rect">
            <a:avLst/>
          </a:prstGeom>
        </p:spPr>
      </p:pic>
    </p:spTree>
    <p:extLst>
      <p:ext uri="{BB962C8B-B14F-4D97-AF65-F5344CB8AC3E}">
        <p14:creationId xmlns:p14="http://schemas.microsoft.com/office/powerpoint/2010/main" val="166393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8CD94E-440C-455E-A804-6A969DF0E0C0}"/>
              </a:ext>
            </a:extLst>
          </p:cNvPr>
          <p:cNvSpPr txBox="1"/>
          <p:nvPr/>
        </p:nvSpPr>
        <p:spPr>
          <a:xfrm>
            <a:off x="622999" y="522513"/>
            <a:ext cx="11354638" cy="47089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Comment </a:t>
            </a:r>
            <a:r>
              <a:rPr kumimoji="0" lang="fr-FR" sz="6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réconcilier</a:t>
            </a: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des modèles conceptuels génériques et abstraits avec les points de vue spécifiques des utilisateurs ?</a:t>
            </a:r>
          </a:p>
        </p:txBody>
      </p:sp>
    </p:spTree>
    <p:extLst>
      <p:ext uri="{BB962C8B-B14F-4D97-AF65-F5344CB8AC3E}">
        <p14:creationId xmlns:p14="http://schemas.microsoft.com/office/powerpoint/2010/main" val="764698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564B79E9-1186-46A8-B219-6105C741A6E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9334" b="1"/>
          <a:stretch/>
        </p:blipFill>
        <p:spPr>
          <a:xfrm>
            <a:off x="20" y="1"/>
            <a:ext cx="12191980" cy="6857999"/>
          </a:xfrm>
          <a:prstGeom prst="rect">
            <a:avLst/>
          </a:prstGeom>
        </p:spPr>
      </p:pic>
      <p:sp>
        <p:nvSpPr>
          <p:cNvPr id="2" name="Titre 1">
            <a:extLst>
              <a:ext uri="{FF2B5EF4-FFF2-40B4-BE49-F238E27FC236}">
                <a16:creationId xmlns:a16="http://schemas.microsoft.com/office/drawing/2014/main" id="{790C0DDC-4035-48D7-B4DA-2EB14954AA3B}"/>
              </a:ext>
            </a:extLst>
          </p:cNvPr>
          <p:cNvSpPr>
            <a:spLocks noGrp="1"/>
          </p:cNvSpPr>
          <p:nvPr>
            <p:ph type="title"/>
          </p:nvPr>
        </p:nvSpPr>
        <p:spPr>
          <a:xfrm>
            <a:off x="1524000" y="1122362"/>
            <a:ext cx="9144000" cy="2900518"/>
          </a:xfrm>
        </p:spPr>
        <p:txBody>
          <a:bodyPr vert="horz" lIns="91440" tIns="45720" rIns="91440" bIns="45720" rtlCol="0" anchor="b">
            <a:normAutofit fontScale="90000"/>
          </a:bodyPr>
          <a:lstStyle/>
          <a:p>
            <a:pPr algn="ctr"/>
            <a:r>
              <a:rPr lang="en-US" sz="8000" b="1" dirty="0" err="1">
                <a:solidFill>
                  <a:srgbClr val="FFFFFF"/>
                </a:solidFill>
              </a:rPr>
              <a:t>Choisissons</a:t>
            </a:r>
            <a:r>
              <a:rPr lang="en-US" sz="8000" b="1" dirty="0">
                <a:solidFill>
                  <a:srgbClr val="FFFFFF"/>
                </a:solidFill>
              </a:rPr>
              <a:t> </a:t>
            </a:r>
            <a:r>
              <a:rPr lang="en-US" sz="8000" b="1" u="sng" dirty="0">
                <a:solidFill>
                  <a:srgbClr val="FFFFFF"/>
                </a:solidFill>
              </a:rPr>
              <a:t>comment</a:t>
            </a:r>
            <a:r>
              <a:rPr lang="en-US" sz="8000" b="1" dirty="0">
                <a:solidFill>
                  <a:srgbClr val="FFFFFF"/>
                </a:solidFill>
              </a:rPr>
              <a:t> </a:t>
            </a:r>
            <a:r>
              <a:rPr lang="en-US" sz="8000" b="1" dirty="0" err="1">
                <a:solidFill>
                  <a:srgbClr val="FFFFFF"/>
                </a:solidFill>
              </a:rPr>
              <a:t>montrer</a:t>
            </a:r>
            <a:r>
              <a:rPr lang="en-US" sz="8000" b="1" dirty="0">
                <a:solidFill>
                  <a:srgbClr val="FFFFFF"/>
                </a:solidFill>
              </a:rPr>
              <a:t> les </a:t>
            </a:r>
            <a:r>
              <a:rPr lang="en-US" sz="8000" b="1" dirty="0" err="1">
                <a:solidFill>
                  <a:srgbClr val="FFFFFF"/>
                </a:solidFill>
              </a:rPr>
              <a:t>graphes</a:t>
            </a:r>
            <a:r>
              <a:rPr lang="en-US" sz="8000" b="1" dirty="0">
                <a:solidFill>
                  <a:srgbClr val="FFFFFF"/>
                </a:solidFill>
              </a:rPr>
              <a:t> de </a:t>
            </a:r>
            <a:r>
              <a:rPr lang="en-US" sz="8000" b="1" dirty="0" err="1">
                <a:solidFill>
                  <a:srgbClr val="FFFFFF"/>
                </a:solidFill>
              </a:rPr>
              <a:t>connaissances</a:t>
            </a:r>
            <a:r>
              <a:rPr lang="en-US" sz="8000" b="1" dirty="0">
                <a:solidFill>
                  <a:srgbClr val="FFFFFF"/>
                </a:solidFill>
              </a:rPr>
              <a:t> !</a:t>
            </a:r>
          </a:p>
        </p:txBody>
      </p:sp>
      <p:sp>
        <p:nvSpPr>
          <p:cNvPr id="3" name="Espace réservé du texte 2">
            <a:extLst>
              <a:ext uri="{FF2B5EF4-FFF2-40B4-BE49-F238E27FC236}">
                <a16:creationId xmlns:a16="http://schemas.microsoft.com/office/drawing/2014/main" id="{859BA6AC-8C7F-449A-9116-A4B5B00004F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1330486558"/>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8FC1337-9742-4AF9-B364-B3EE48B1F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28" y="2175078"/>
            <a:ext cx="4013406" cy="3873699"/>
          </a:xfrm>
          <a:prstGeom prst="rect">
            <a:avLst/>
          </a:prstGeom>
        </p:spPr>
      </p:pic>
      <p:pic>
        <p:nvPicPr>
          <p:cNvPr id="5" name="Image 4">
            <a:extLst>
              <a:ext uri="{FF2B5EF4-FFF2-40B4-BE49-F238E27FC236}">
                <a16:creationId xmlns:a16="http://schemas.microsoft.com/office/drawing/2014/main" id="{BFDE0B42-8026-47FB-971B-DA82C773F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662" y="873819"/>
            <a:ext cx="2066925" cy="1781175"/>
          </a:xfrm>
          <a:prstGeom prst="rect">
            <a:avLst/>
          </a:prstGeom>
        </p:spPr>
      </p:pic>
      <p:cxnSp>
        <p:nvCxnSpPr>
          <p:cNvPr id="7" name="Connecteur droit 6">
            <a:extLst>
              <a:ext uri="{FF2B5EF4-FFF2-40B4-BE49-F238E27FC236}">
                <a16:creationId xmlns:a16="http://schemas.microsoft.com/office/drawing/2014/main" id="{764C5EE1-005B-48E7-9321-61260ABABFE2}"/>
              </a:ext>
            </a:extLst>
          </p:cNvPr>
          <p:cNvCxnSpPr>
            <a:cxnSpLocks/>
          </p:cNvCxnSpPr>
          <p:nvPr/>
        </p:nvCxnSpPr>
        <p:spPr>
          <a:xfrm flipV="1">
            <a:off x="1339405" y="1433937"/>
            <a:ext cx="3033872" cy="854977"/>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EA87CC41-EC98-4FAA-AB5C-217E33E299E2}"/>
              </a:ext>
            </a:extLst>
          </p:cNvPr>
          <p:cNvCxnSpPr>
            <a:cxnSpLocks/>
          </p:cNvCxnSpPr>
          <p:nvPr/>
        </p:nvCxnSpPr>
        <p:spPr>
          <a:xfrm flipV="1">
            <a:off x="3738958" y="2055733"/>
            <a:ext cx="1779831" cy="31049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A0FC33CB-AA74-4CC3-8175-CC7064ECCD0F}"/>
              </a:ext>
            </a:extLst>
          </p:cNvPr>
          <p:cNvSpPr txBox="1"/>
          <p:nvPr/>
        </p:nvSpPr>
        <p:spPr>
          <a:xfrm>
            <a:off x="5947519" y="309833"/>
            <a:ext cx="59999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Montrer un graphe de connaissance nécessite une étape d’</a:t>
            </a:r>
            <a:r>
              <a:rPr kumimoji="0" lang="fr-FR" sz="48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éditorialisation</a:t>
            </a:r>
          </a:p>
        </p:txBody>
      </p:sp>
      <p:sp>
        <p:nvSpPr>
          <p:cNvPr id="17" name="ZoneTexte 16">
            <a:extLst>
              <a:ext uri="{FF2B5EF4-FFF2-40B4-BE49-F238E27FC236}">
                <a16:creationId xmlns:a16="http://schemas.microsoft.com/office/drawing/2014/main" id="{A5CFF59D-24D7-426B-A561-849777441D2A}"/>
              </a:ext>
            </a:extLst>
          </p:cNvPr>
          <p:cNvSpPr txBox="1"/>
          <p:nvPr/>
        </p:nvSpPr>
        <p:spPr>
          <a:xfrm>
            <a:off x="6021587" y="4194162"/>
            <a:ext cx="5999972" cy="2677656"/>
          </a:xfrm>
          <a:prstGeom prst="rect">
            <a:avLst/>
          </a:prstGeom>
          <a:noFill/>
        </p:spPr>
        <p:txBody>
          <a:bodyPr wrap="square" rtlCol="0">
            <a:spAutoFit/>
          </a:bodyPr>
          <a:lstStyle/>
          <a:p>
            <a:pPr marL="457200" indent="-457200">
              <a:buFont typeface="Arial" panose="020B0604020202020204" pitchFamily="34" charset="0"/>
              <a:buChar char="•"/>
              <a:defRPr/>
            </a:pPr>
            <a:r>
              <a:rPr kumimoji="0" lang="fr-FR"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Choisir des libellés, des « </a:t>
            </a:r>
            <a:r>
              <a:rPr kumimoji="0" lang="fr-FR" sz="2400" b="0" i="1"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tooltips</a:t>
            </a:r>
            <a:r>
              <a:rPr kumimoji="0" lang="fr-FR"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Ne pas tout montrer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Prendre des raccourcis dans le graphe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Montrer les liens « à l’envers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Généraliser ou au contraire préciser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400" i="1" dirty="0">
                <a:solidFill>
                  <a:prstClr val="black"/>
                </a:solidFill>
                <a:latin typeface="Century Gothic" panose="020B0502020202020204" pitchFamily="34" charset="0"/>
              </a:rPr>
              <a:t>…</a:t>
            </a:r>
            <a:endParaRPr kumimoji="0" lang="fr-FR" sz="2400" b="0" i="1"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983509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3;p23">
            <a:extLst>
              <a:ext uri="{FF2B5EF4-FFF2-40B4-BE49-F238E27FC236}">
                <a16:creationId xmlns:a16="http://schemas.microsoft.com/office/drawing/2014/main" id="{344B8EEA-7971-46D6-A6AC-B0DCA11F6D07}"/>
              </a:ext>
            </a:extLst>
          </p:cNvPr>
          <p:cNvSpPr/>
          <p:nvPr/>
        </p:nvSpPr>
        <p:spPr>
          <a:xfrm>
            <a:off x="852676" y="2520729"/>
            <a:ext cx="3191700" cy="2141705"/>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FR"/>
              <a:t>Modèle conceptuel d’interopérabilité : FRBR, CIDOC-CRM, RiC-O, etc.</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fr-FR"/>
              <a:t>Niveau d’abstraction élevé</a:t>
            </a:r>
            <a:endParaRPr/>
          </a:p>
          <a:p>
            <a:pPr marL="457200" lvl="0" indent="-317500" algn="l" rtl="0">
              <a:spcBef>
                <a:spcPts val="0"/>
              </a:spcBef>
              <a:spcAft>
                <a:spcPts val="0"/>
              </a:spcAft>
              <a:buSzPts val="1400"/>
              <a:buChar char="●"/>
            </a:pPr>
            <a:r>
              <a:rPr lang="fr-FR"/>
              <a:t>Vocabulaire conceptuel</a:t>
            </a:r>
            <a:endParaRPr/>
          </a:p>
          <a:p>
            <a:pPr marL="457200" lvl="0" indent="-317500" algn="l" rtl="0">
              <a:spcBef>
                <a:spcPts val="0"/>
              </a:spcBef>
              <a:spcAft>
                <a:spcPts val="0"/>
              </a:spcAft>
              <a:buSzPts val="1400"/>
              <a:buChar char="●"/>
            </a:pPr>
            <a:r>
              <a:rPr lang="fr-FR"/>
              <a:t>Logique métier</a:t>
            </a:r>
            <a:endParaRPr/>
          </a:p>
        </p:txBody>
      </p:sp>
      <p:sp>
        <p:nvSpPr>
          <p:cNvPr id="3" name="Google Shape;154;p23">
            <a:extLst>
              <a:ext uri="{FF2B5EF4-FFF2-40B4-BE49-F238E27FC236}">
                <a16:creationId xmlns:a16="http://schemas.microsoft.com/office/drawing/2014/main" id="{AD005D41-55FE-4095-B6A7-75993C387A54}"/>
              </a:ext>
            </a:extLst>
          </p:cNvPr>
          <p:cNvSpPr/>
          <p:nvPr/>
        </p:nvSpPr>
        <p:spPr>
          <a:xfrm>
            <a:off x="8116776" y="2520730"/>
            <a:ext cx="3191700" cy="2141704"/>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FR" dirty="0"/>
              <a:t>Utilisateurs</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fr-FR" dirty="0"/>
              <a:t>Niveau d’abstraction “usuel dans la communauté”</a:t>
            </a:r>
            <a:endParaRPr dirty="0"/>
          </a:p>
          <a:p>
            <a:pPr marL="457200" lvl="0" indent="-317500" algn="l" rtl="0">
              <a:spcBef>
                <a:spcPts val="0"/>
              </a:spcBef>
              <a:spcAft>
                <a:spcPts val="0"/>
              </a:spcAft>
              <a:buSzPts val="1400"/>
              <a:buChar char="●"/>
            </a:pPr>
            <a:r>
              <a:rPr lang="fr-FR" dirty="0"/>
              <a:t>Vocabulaire précis</a:t>
            </a:r>
            <a:endParaRPr dirty="0"/>
          </a:p>
          <a:p>
            <a:pPr marL="457200" lvl="0" indent="-317500" algn="l" rtl="0">
              <a:spcBef>
                <a:spcPts val="0"/>
              </a:spcBef>
              <a:spcAft>
                <a:spcPts val="0"/>
              </a:spcAft>
              <a:buSzPts val="1400"/>
              <a:buChar char="●"/>
            </a:pPr>
            <a:r>
              <a:rPr lang="fr-FR" dirty="0"/>
              <a:t>Logique de recherche</a:t>
            </a:r>
            <a:endParaRPr dirty="0"/>
          </a:p>
        </p:txBody>
      </p:sp>
      <p:sp>
        <p:nvSpPr>
          <p:cNvPr id="4" name="Google Shape;155;p23">
            <a:extLst>
              <a:ext uri="{FF2B5EF4-FFF2-40B4-BE49-F238E27FC236}">
                <a16:creationId xmlns:a16="http://schemas.microsoft.com/office/drawing/2014/main" id="{7E8CA4F4-2E5D-4175-84EB-CB6112C3E5A1}"/>
              </a:ext>
            </a:extLst>
          </p:cNvPr>
          <p:cNvSpPr/>
          <p:nvPr/>
        </p:nvSpPr>
        <p:spPr>
          <a:xfrm>
            <a:off x="4546076" y="3104933"/>
            <a:ext cx="3069000" cy="8265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mapping</a:t>
            </a:r>
            <a:endParaRPr dirty="0"/>
          </a:p>
        </p:txBody>
      </p:sp>
    </p:spTree>
    <p:extLst>
      <p:ext uri="{BB962C8B-B14F-4D97-AF65-F5344CB8AC3E}">
        <p14:creationId xmlns:p14="http://schemas.microsoft.com/office/powerpoint/2010/main" val="332040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838200" y="0"/>
            <a:ext cx="10515600" cy="1413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Concevoir une interface de recherche basée sur Sparnatural</a:t>
            </a:r>
            <a:endParaRPr/>
          </a:p>
        </p:txBody>
      </p:sp>
      <p:sp>
        <p:nvSpPr>
          <p:cNvPr id="167" name="Google Shape;167;p25"/>
          <p:cNvSpPr txBox="1">
            <a:spLocks noGrp="1"/>
          </p:cNvSpPr>
          <p:nvPr>
            <p:ph type="body" idx="1"/>
          </p:nvPr>
        </p:nvSpPr>
        <p:spPr>
          <a:xfrm>
            <a:off x="838200" y="1325888"/>
            <a:ext cx="11294700" cy="5301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fr-FR" sz="2400" dirty="0">
                <a:solidFill>
                  <a:srgbClr val="44546A"/>
                </a:solidFill>
              </a:rPr>
              <a:t>Se fait essentiellement en produisant une </a:t>
            </a:r>
            <a:r>
              <a:rPr lang="fr-FR" sz="2400" b="1" dirty="0">
                <a:solidFill>
                  <a:srgbClr val="44546A"/>
                </a:solidFill>
              </a:rPr>
              <a:t>ontologie de configuration</a:t>
            </a:r>
          </a:p>
          <a:p>
            <a:pPr marL="0" lvl="0" indent="0" algn="l" rtl="0">
              <a:spcBef>
                <a:spcPts val="1000"/>
              </a:spcBef>
              <a:spcAft>
                <a:spcPts val="0"/>
              </a:spcAft>
              <a:buClr>
                <a:schemeClr val="dk1"/>
              </a:buClr>
              <a:buSzPts val="1100"/>
              <a:buFont typeface="Arial"/>
              <a:buNone/>
            </a:pPr>
            <a:endParaRPr sz="2400" dirty="0">
              <a:solidFill>
                <a:srgbClr val="44546A"/>
              </a:solidFill>
            </a:endParaRPr>
          </a:p>
          <a:p>
            <a:pPr marL="0" lvl="0" indent="0" algn="l" rtl="0">
              <a:spcBef>
                <a:spcPts val="1000"/>
              </a:spcBef>
              <a:spcAft>
                <a:spcPts val="0"/>
              </a:spcAft>
              <a:buClr>
                <a:schemeClr val="dk1"/>
              </a:buClr>
              <a:buSzPts val="1100"/>
              <a:buFont typeface="Arial"/>
              <a:buNone/>
            </a:pPr>
            <a:r>
              <a:rPr lang="fr-FR" sz="2400" dirty="0">
                <a:solidFill>
                  <a:srgbClr val="44546A"/>
                </a:solidFill>
              </a:rPr>
              <a:t>On définit donc </a:t>
            </a:r>
            <a:r>
              <a:rPr lang="fr-FR" sz="2400" b="1" i="1" dirty="0">
                <a:solidFill>
                  <a:srgbClr val="44546A"/>
                </a:solidFill>
              </a:rPr>
              <a:t>un modèle ontologique pour la recherche</a:t>
            </a:r>
            <a:r>
              <a:rPr lang="fr-FR" sz="2400" dirty="0">
                <a:solidFill>
                  <a:srgbClr val="44546A"/>
                </a:solidFill>
              </a:rPr>
              <a:t> et </a:t>
            </a:r>
            <a:r>
              <a:rPr lang="fr-FR" sz="2400" b="1" i="1" dirty="0">
                <a:solidFill>
                  <a:srgbClr val="44546A"/>
                </a:solidFill>
              </a:rPr>
              <a:t>ses correspondances, simples ou plus élaborées, avec les classes et propriétés de l’ontologie métier</a:t>
            </a:r>
            <a:r>
              <a:rPr lang="fr-FR" sz="2400" dirty="0">
                <a:solidFill>
                  <a:srgbClr val="44546A"/>
                </a:solidFill>
              </a:rPr>
              <a:t>.</a:t>
            </a:r>
            <a:endParaRPr sz="2400" dirty="0">
              <a:solidFill>
                <a:srgbClr val="44546A"/>
              </a:solidFill>
            </a:endParaRPr>
          </a:p>
          <a:p>
            <a:pPr marL="0" lvl="0" indent="0" algn="l" rtl="0">
              <a:spcBef>
                <a:spcPts val="1000"/>
              </a:spcBef>
              <a:spcAft>
                <a:spcPts val="0"/>
              </a:spcAft>
              <a:buClr>
                <a:schemeClr val="dk1"/>
              </a:buClr>
              <a:buSzPts val="1100"/>
              <a:buFont typeface="Arial"/>
              <a:buNone/>
            </a:pPr>
            <a:r>
              <a:rPr lang="fr-FR" sz="2400" dirty="0">
                <a:solidFill>
                  <a:srgbClr val="44546A"/>
                </a:solidFill>
              </a:rPr>
              <a:t>Voir la documentation à :</a:t>
            </a:r>
            <a:r>
              <a:rPr lang="fr-FR" sz="2400" dirty="0">
                <a:solidFill>
                  <a:srgbClr val="44546A"/>
                </a:solidFill>
                <a:uFill>
                  <a:noFill/>
                </a:uFill>
                <a:hlinkClick r:id="rId3">
                  <a:extLst>
                    <a:ext uri="{A12FA001-AC4F-418D-AE19-62706E023703}">
                      <ahyp:hlinkClr xmlns:ahyp="http://schemas.microsoft.com/office/drawing/2018/hyperlinkcolor" val="tx"/>
                    </a:ext>
                  </a:extLst>
                </a:hlinkClick>
              </a:rPr>
              <a:t> </a:t>
            </a:r>
            <a:r>
              <a:rPr lang="fr-FR" sz="2400" u="sng" dirty="0">
                <a:solidFill>
                  <a:schemeClr val="hlink"/>
                </a:solidFill>
                <a:hlinkClick r:id="rId4"/>
              </a:rPr>
              <a:t>https://docs.sparnatural.eu/OWL-based-configuration</a:t>
            </a:r>
            <a:r>
              <a:rPr lang="fr-FR" sz="2400" u="sng" dirty="0">
                <a:solidFill>
                  <a:schemeClr val="hlink"/>
                </a:solidFill>
              </a:rPr>
              <a:t> </a:t>
            </a:r>
            <a:endParaRPr sz="2400" u="sng" dirty="0">
              <a:solidFill>
                <a:schemeClr val="hlink"/>
              </a:solidFill>
            </a:endParaRPr>
          </a:p>
          <a:p>
            <a:pPr marL="0" lvl="0" indent="0" algn="l" rtl="0">
              <a:spcBef>
                <a:spcPts val="1000"/>
              </a:spcBef>
              <a:spcAft>
                <a:spcPts val="0"/>
              </a:spcAft>
              <a:buClr>
                <a:schemeClr val="dk1"/>
              </a:buClr>
              <a:buSzPts val="1100"/>
              <a:buFont typeface="Arial"/>
              <a:buNone/>
            </a:pPr>
            <a:endParaRPr lang="fr-FR" sz="2400" b="1" dirty="0">
              <a:solidFill>
                <a:srgbClr val="44546A"/>
              </a:solidFill>
            </a:endParaRPr>
          </a:p>
          <a:p>
            <a:pPr marL="0" lvl="0" indent="0" algn="l" rtl="0">
              <a:spcBef>
                <a:spcPts val="1000"/>
              </a:spcBef>
              <a:spcAft>
                <a:spcPts val="0"/>
              </a:spcAft>
              <a:buClr>
                <a:schemeClr val="dk1"/>
              </a:buClr>
              <a:buSzPts val="1100"/>
              <a:buFont typeface="Arial"/>
              <a:buNone/>
            </a:pPr>
            <a:r>
              <a:rPr lang="fr-FR" sz="2400" b="1" dirty="0">
                <a:solidFill>
                  <a:srgbClr val="44546A"/>
                </a:solidFill>
              </a:rPr>
              <a:t>Si on dispose d’un SPARQL </a:t>
            </a:r>
            <a:r>
              <a:rPr lang="fr-FR" sz="2400" b="1" dirty="0" err="1">
                <a:solidFill>
                  <a:srgbClr val="44546A"/>
                </a:solidFill>
              </a:rPr>
              <a:t>endpoint</a:t>
            </a:r>
            <a:r>
              <a:rPr lang="fr-FR" sz="2400" b="1" dirty="0">
                <a:solidFill>
                  <a:srgbClr val="44546A"/>
                </a:solidFill>
              </a:rPr>
              <a:t>, le modèle métier employé, le ou les jeux de données à explorer et le langage OWL, on peut donc construire son (ses) interface(s) de façon autonome</a:t>
            </a:r>
            <a:r>
              <a:rPr lang="fr-FR" sz="2400" dirty="0">
                <a:solidFill>
                  <a:srgbClr val="44546A"/>
                </a:solidFill>
              </a:rPr>
              <a:t>.</a:t>
            </a:r>
          </a:p>
          <a:p>
            <a:pPr marL="0" lvl="0" indent="0" algn="l" rtl="0">
              <a:spcBef>
                <a:spcPts val="1000"/>
              </a:spcBef>
              <a:spcAft>
                <a:spcPts val="0"/>
              </a:spcAft>
              <a:buClr>
                <a:schemeClr val="dk1"/>
              </a:buClr>
              <a:buSzPts val="1100"/>
              <a:buFont typeface="Arial"/>
              <a:buNone/>
            </a:pPr>
            <a:endParaRPr sz="2400" dirty="0">
              <a:solidFill>
                <a:srgbClr val="44546A"/>
              </a:solidFill>
            </a:endParaRPr>
          </a:p>
          <a:p>
            <a:pPr marL="0" lvl="0" indent="0" algn="l" rtl="0">
              <a:spcBef>
                <a:spcPts val="1000"/>
              </a:spcBef>
              <a:spcAft>
                <a:spcPts val="0"/>
              </a:spcAft>
              <a:buClr>
                <a:schemeClr val="dk1"/>
              </a:buClr>
              <a:buSzPts val="1100"/>
              <a:buFont typeface="Arial"/>
              <a:buNone/>
            </a:pPr>
            <a:r>
              <a:rPr lang="fr-FR" sz="2400" dirty="0">
                <a:solidFill>
                  <a:srgbClr val="44546A"/>
                </a:solidFill>
              </a:rPr>
              <a:t>L’enjeu est alors d’atteindre par ce biais un </a:t>
            </a:r>
            <a:r>
              <a:rPr lang="fr-FR" sz="2400" b="1" dirty="0">
                <a:solidFill>
                  <a:srgbClr val="44546A"/>
                </a:solidFill>
              </a:rPr>
              <a:t>compromis entre la complexité du modèle métier (qu’on peut aussi étendre) et la nécessité de produire une interface compréhensible et performante pour les utilisateurs</a:t>
            </a:r>
            <a:r>
              <a:rPr lang="fr-FR" sz="2400" dirty="0">
                <a:solidFill>
                  <a:srgbClr val="44546A"/>
                </a:solidFill>
              </a:rPr>
              <a:t>.</a:t>
            </a:r>
            <a:endParaRPr sz="2400" dirty="0">
              <a:solidFill>
                <a:srgbClr val="44546A"/>
              </a:solidFill>
            </a:endParaRPr>
          </a:p>
          <a:p>
            <a:pPr marL="0" lvl="0" indent="0" algn="l" rtl="0">
              <a:spcBef>
                <a:spcPts val="1000"/>
              </a:spcBef>
              <a:spcAft>
                <a:spcPts val="0"/>
              </a:spcAft>
              <a:buNone/>
            </a:pPr>
            <a:endParaRPr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573125" y="365125"/>
            <a:ext cx="107808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a:t>Concevoir une interface de recherche basée sur Sparnatural</a:t>
            </a:r>
            <a:endParaRPr/>
          </a:p>
        </p:txBody>
      </p:sp>
      <p:sp>
        <p:nvSpPr>
          <p:cNvPr id="173" name="Google Shape;173;p26"/>
          <p:cNvSpPr txBox="1">
            <a:spLocks noGrp="1"/>
          </p:cNvSpPr>
          <p:nvPr>
            <p:ph type="body" idx="1"/>
          </p:nvPr>
        </p:nvSpPr>
        <p:spPr>
          <a:xfrm>
            <a:off x="524225" y="1825625"/>
            <a:ext cx="4642500" cy="4351200"/>
          </a:xfrm>
          <a:prstGeom prst="rect">
            <a:avLst/>
          </a:prstGeom>
        </p:spPr>
        <p:txBody>
          <a:bodyPr spcFirstLastPara="1" wrap="square" lIns="91425" tIns="45700" rIns="91425" bIns="45700" anchor="t" anchorCtr="0">
            <a:normAutofit fontScale="25000" lnSpcReduction="20000"/>
          </a:bodyPr>
          <a:lstStyle/>
          <a:p>
            <a:pPr marL="0" lvl="0" indent="0" algn="l" rtl="0">
              <a:spcBef>
                <a:spcPts val="1000"/>
              </a:spcBef>
              <a:spcAft>
                <a:spcPts val="0"/>
              </a:spcAft>
              <a:buClr>
                <a:schemeClr val="dk1"/>
              </a:buClr>
              <a:buSzPts val="275"/>
              <a:buFont typeface="Arial"/>
              <a:buNone/>
            </a:pPr>
            <a:r>
              <a:rPr lang="fr-FR" sz="7350"/>
              <a:t>Ci-contre, un exemple de configuration très simple pour une classe.</a:t>
            </a:r>
            <a:endParaRPr sz="7350"/>
          </a:p>
          <a:p>
            <a:pPr marL="0" lvl="0" indent="0" algn="l" rtl="0">
              <a:spcBef>
                <a:spcPts val="1000"/>
              </a:spcBef>
              <a:spcAft>
                <a:spcPts val="0"/>
              </a:spcAft>
              <a:buClr>
                <a:schemeClr val="dk1"/>
              </a:buClr>
              <a:buSzPts val="275"/>
              <a:buFont typeface="Arial"/>
              <a:buNone/>
            </a:pPr>
            <a:endParaRPr sz="7350"/>
          </a:p>
          <a:p>
            <a:pPr marL="0" lvl="0" indent="0" algn="l" rtl="0">
              <a:spcBef>
                <a:spcPts val="1000"/>
              </a:spcBef>
              <a:spcAft>
                <a:spcPts val="0"/>
              </a:spcAft>
              <a:buClr>
                <a:schemeClr val="dk1"/>
              </a:buClr>
              <a:buSzPts val="275"/>
              <a:buFont typeface="Arial"/>
              <a:buNone/>
            </a:pPr>
            <a:r>
              <a:rPr lang="fr-FR" sz="7350" b="1">
                <a:solidFill>
                  <a:schemeClr val="dk2"/>
                </a:solidFill>
              </a:rPr>
              <a:t>Comme il s’agit d’un fichier OWL, une ontologie Sparnatural de recherche élaborée dans le cadre d’un projet donné peut être partagée pour être réutilisée dans d’autres projets.</a:t>
            </a:r>
            <a:br>
              <a:rPr lang="fr-FR" sz="7350" b="1">
                <a:solidFill>
                  <a:schemeClr val="dk2"/>
                </a:solidFill>
              </a:rPr>
            </a:br>
            <a:r>
              <a:rPr lang="fr-FR" sz="7350" b="1">
                <a:solidFill>
                  <a:schemeClr val="dk2"/>
                </a:solidFill>
              </a:rPr>
              <a:t>Cela peut être intéressant dans le cas où l’ontologie utilisée pour produire les jeux de données RDF est un modèle générique.</a:t>
            </a:r>
            <a:br>
              <a:rPr lang="fr-FR" sz="7350" b="1">
                <a:solidFill>
                  <a:schemeClr val="dk2"/>
                </a:solidFill>
              </a:rPr>
            </a:br>
            <a:br>
              <a:rPr lang="fr-FR" sz="7350">
                <a:solidFill>
                  <a:schemeClr val="dk2"/>
                </a:solidFill>
              </a:rPr>
            </a:br>
            <a:r>
              <a:rPr lang="fr-FR" sz="7350">
                <a:solidFill>
                  <a:schemeClr val="dk2"/>
                </a:solidFill>
              </a:rPr>
              <a:t>C’est ce qui est envisagé pour des jeux de métadonnées archivistiques conformes à RiC-O.</a:t>
            </a:r>
            <a:endParaRPr sz="7350">
              <a:solidFill>
                <a:schemeClr val="dk2"/>
              </a:solidFill>
            </a:endParaRPr>
          </a:p>
          <a:p>
            <a:pPr marL="0" lvl="0" indent="0" algn="l" rtl="0">
              <a:spcBef>
                <a:spcPts val="1000"/>
              </a:spcBef>
              <a:spcAft>
                <a:spcPts val="0"/>
              </a:spcAft>
              <a:buClr>
                <a:schemeClr val="dk1"/>
              </a:buClr>
              <a:buSzPts val="275"/>
              <a:buFont typeface="Arial"/>
              <a:buNone/>
            </a:pPr>
            <a:endParaRPr sz="7350"/>
          </a:p>
          <a:p>
            <a:pPr marL="0" lvl="0" indent="0" algn="l" rtl="0">
              <a:spcBef>
                <a:spcPts val="1000"/>
              </a:spcBef>
              <a:spcAft>
                <a:spcPts val="0"/>
              </a:spcAft>
              <a:buClr>
                <a:schemeClr val="dk1"/>
              </a:buClr>
              <a:buSzPts val="275"/>
              <a:buFont typeface="Arial"/>
              <a:buNone/>
            </a:pPr>
            <a:endParaRPr sz="7350"/>
          </a:p>
          <a:p>
            <a:pPr marL="0" lvl="0" indent="0" algn="l" rtl="0">
              <a:spcBef>
                <a:spcPts val="1000"/>
              </a:spcBef>
              <a:spcAft>
                <a:spcPts val="0"/>
              </a:spcAft>
              <a:buClr>
                <a:schemeClr val="dk1"/>
              </a:buClr>
              <a:buSzPct val="39285"/>
              <a:buFont typeface="Arial"/>
              <a:buNone/>
            </a:pPr>
            <a:endParaRPr/>
          </a:p>
          <a:p>
            <a:pPr marL="0" lvl="0" indent="0" algn="l" rtl="0">
              <a:spcBef>
                <a:spcPts val="1000"/>
              </a:spcBef>
              <a:spcAft>
                <a:spcPts val="0"/>
              </a:spcAft>
              <a:buClr>
                <a:schemeClr val="dk1"/>
              </a:buClr>
              <a:buSzPct val="39285"/>
              <a:buFont typeface="Arial"/>
              <a:buNone/>
            </a:pPr>
            <a:endParaRPr/>
          </a:p>
        </p:txBody>
      </p:sp>
      <p:pic>
        <p:nvPicPr>
          <p:cNvPr id="174" name="Google Shape;174;p26"/>
          <p:cNvPicPr preferRelativeResize="0"/>
          <p:nvPr/>
        </p:nvPicPr>
        <p:blipFill>
          <a:blip r:embed="rId3">
            <a:alphaModFix/>
          </a:blip>
          <a:stretch>
            <a:fillRect/>
          </a:stretch>
        </p:blipFill>
        <p:spPr>
          <a:xfrm>
            <a:off x="5218750" y="1749912"/>
            <a:ext cx="6880399" cy="3890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19192"/>
        </a:solidFill>
        <a:effectLst/>
      </p:bgPr>
    </p:bg>
    <p:spTree>
      <p:nvGrpSpPr>
        <p:cNvPr id="1" name=""/>
        <p:cNvGrpSpPr/>
        <p:nvPr/>
      </p:nvGrpSpPr>
      <p:grpSpPr>
        <a:xfrm>
          <a:off x="0" y="0"/>
          <a:ext cx="0" cy="0"/>
          <a:chOff x="0" y="0"/>
          <a:chExt cx="0" cy="0"/>
        </a:xfrm>
      </p:grpSpPr>
      <p:pic>
        <p:nvPicPr>
          <p:cNvPr id="3" name="Image 2" descr="Une image contenant personne&#10;&#10;Description générée automatiquement">
            <a:extLst>
              <a:ext uri="{FF2B5EF4-FFF2-40B4-BE49-F238E27FC236}">
                <a16:creationId xmlns:a16="http://schemas.microsoft.com/office/drawing/2014/main" id="{D409AF30-9898-4A75-A541-12E2FA492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142925" cy="6858000"/>
          </a:xfrm>
          <a:prstGeom prst="rect">
            <a:avLst/>
          </a:prstGeom>
        </p:spPr>
      </p:pic>
      <p:sp>
        <p:nvSpPr>
          <p:cNvPr id="4" name="Rectangle 3">
            <a:extLst>
              <a:ext uri="{FF2B5EF4-FFF2-40B4-BE49-F238E27FC236}">
                <a16:creationId xmlns:a16="http://schemas.microsoft.com/office/drawing/2014/main" id="{0AFB8FCD-02B2-46BB-B043-45785B7C2438}"/>
              </a:ext>
            </a:extLst>
          </p:cNvPr>
          <p:cNvSpPr/>
          <p:nvPr/>
        </p:nvSpPr>
        <p:spPr>
          <a:xfrm>
            <a:off x="10019899" y="0"/>
            <a:ext cx="587141" cy="6858000"/>
          </a:xfrm>
          <a:prstGeom prst="rect">
            <a:avLst/>
          </a:prstGeom>
          <a:solidFill>
            <a:srgbClr val="A1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re 1">
            <a:extLst>
              <a:ext uri="{FF2B5EF4-FFF2-40B4-BE49-F238E27FC236}">
                <a16:creationId xmlns:a16="http://schemas.microsoft.com/office/drawing/2014/main" id="{D67A6134-F955-4998-90AC-DAFDFFC82EB3}"/>
              </a:ext>
            </a:extLst>
          </p:cNvPr>
          <p:cNvSpPr txBox="1">
            <a:spLocks/>
          </p:cNvSpPr>
          <p:nvPr/>
        </p:nvSpPr>
        <p:spPr>
          <a:xfrm>
            <a:off x="6744929" y="518568"/>
            <a:ext cx="5329084" cy="48811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5400" b="0" i="0" u="none" strike="noStrike" kern="1200" cap="none" spc="0" normalizeH="0" baseline="0" noProof="0" dirty="0">
                <a:ln>
                  <a:noFill/>
                </a:ln>
                <a:solidFill>
                  <a:prstClr val="white"/>
                </a:solidFill>
                <a:effectLst/>
                <a:uLnTx/>
                <a:uFillTx/>
                <a:latin typeface="Calibri Light" panose="020F0302020204030204"/>
                <a:ea typeface="+mj-ea"/>
                <a:cs typeface="+mj-cs"/>
              </a:rPr>
              <a:t>Avez-vous déjà essayé d’</a:t>
            </a:r>
          </a:p>
          <a:p>
            <a:pPr marL="0" marR="0" lvl="0" indent="0" algn="l" defTabSz="914400" rtl="0" eaLnBrk="1" fontAlgn="auto" latinLnBrk="0" hangingPunct="1">
              <a:lnSpc>
                <a:spcPct val="90000"/>
              </a:lnSpc>
              <a:spcBef>
                <a:spcPct val="0"/>
              </a:spcBef>
              <a:spcAft>
                <a:spcPts val="0"/>
              </a:spcAft>
              <a:buClrTx/>
              <a:buSzTx/>
              <a:buFontTx/>
              <a:buNone/>
              <a:tabLst/>
              <a:defRPr/>
            </a:pPr>
            <a:r>
              <a:rPr lang="fr-FR" sz="6600" b="1" dirty="0">
                <a:solidFill>
                  <a:prstClr val="white"/>
                </a:solidFill>
                <a:latin typeface="Calibri Light" panose="020F0302020204030204"/>
              </a:rPr>
              <a:t>expliquer</a:t>
            </a:r>
            <a:r>
              <a:rPr kumimoji="0" lang="fr-FR" sz="5400" b="0" i="0" u="none" strike="noStrike" kern="1200" cap="none" spc="0" normalizeH="0" baseline="0" noProof="0" dirty="0">
                <a:ln>
                  <a:noFill/>
                </a:ln>
                <a:solidFill>
                  <a:prstClr val="white"/>
                </a:solidFill>
                <a:effectLst/>
                <a:uLnTx/>
                <a:uFillTx/>
                <a:latin typeface="Calibri Light" panose="020F0302020204030204"/>
                <a:ea typeface="+mj-ea"/>
                <a:cs typeface="+mj-cs"/>
              </a:rPr>
              <a:t> un graphe de connaissance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6600" b="1" i="0" u="none" strike="noStrike" kern="1200" cap="none" spc="0" normalizeH="0" baseline="0" noProof="0" dirty="0">
                <a:ln>
                  <a:noFill/>
                </a:ln>
                <a:solidFill>
                  <a:prstClr val="white"/>
                </a:solidFill>
                <a:effectLst/>
                <a:uLnTx/>
                <a:uFillTx/>
                <a:latin typeface="Calibri Light" panose="020F0302020204030204"/>
                <a:ea typeface="+mj-ea"/>
                <a:cs typeface="+mj-cs"/>
              </a:rPr>
              <a:t>à votre chef ?</a:t>
            </a:r>
          </a:p>
        </p:txBody>
      </p:sp>
    </p:spTree>
    <p:extLst>
      <p:ext uri="{BB962C8B-B14F-4D97-AF65-F5344CB8AC3E}">
        <p14:creationId xmlns:p14="http://schemas.microsoft.com/office/powerpoint/2010/main" val="99827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7C96658D-B55C-44F5-AA3C-CBA0821289DD}"/>
              </a:ext>
            </a:extLst>
          </p:cNvPr>
          <p:cNvSpPr txBox="1">
            <a:spLocks/>
          </p:cNvSpPr>
          <p:nvPr/>
        </p:nvSpPr>
        <p:spPr>
          <a:xfrm>
            <a:off x="455997" y="268949"/>
            <a:ext cx="1128000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72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Le principe</a:t>
            </a:r>
            <a:endParaRPr kumimoji="0" lang="fr-FR" sz="4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endParaRPr>
          </a:p>
        </p:txBody>
      </p:sp>
      <p:sp>
        <p:nvSpPr>
          <p:cNvPr id="4" name="Espace réservé du contenu 2">
            <a:extLst>
              <a:ext uri="{FF2B5EF4-FFF2-40B4-BE49-F238E27FC236}">
                <a16:creationId xmlns:a16="http://schemas.microsoft.com/office/drawing/2014/main" id="{A30D7D1B-1DB7-4716-9700-3ADF727350C7}"/>
              </a:ext>
            </a:extLst>
          </p:cNvPr>
          <p:cNvSpPr txBox="1">
            <a:spLocks/>
          </p:cNvSpPr>
          <p:nvPr/>
        </p:nvSpPr>
        <p:spPr>
          <a:xfrm>
            <a:off x="697523" y="1983329"/>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latin typeface="Century Gothic" panose="020B0502020202020204" pitchFamily="34" charset="0"/>
              </a:rPr>
              <a:t>La génération de la requête finale se fait en 2 étapes :</a:t>
            </a:r>
          </a:p>
          <a:p>
            <a:pPr marL="0" indent="0">
              <a:buFont typeface="Arial" panose="020B0604020202020204" pitchFamily="34" charset="0"/>
              <a:buNone/>
            </a:pPr>
            <a:endParaRPr lang="fr-FR" dirty="0">
              <a:latin typeface="Century Gothic" panose="020B0502020202020204" pitchFamily="34" charset="0"/>
            </a:endParaRPr>
          </a:p>
          <a:p>
            <a:pPr marL="0" indent="0">
              <a:buFont typeface="Arial" panose="020B0604020202020204" pitchFamily="34" charset="0"/>
              <a:buNone/>
            </a:pPr>
            <a:r>
              <a:rPr lang="fr-FR" dirty="0">
                <a:latin typeface="Century Gothic" panose="020B0502020202020204" pitchFamily="34" charset="0"/>
              </a:rPr>
              <a:t>1. D’abord une requête SPARQL est générée en utilisant seulement les identifiants de classes et de propriétés connus dans la configuration </a:t>
            </a:r>
            <a:r>
              <a:rPr lang="fr-FR" dirty="0" err="1">
                <a:latin typeface="Century Gothic" panose="020B0502020202020204" pitchFamily="34" charset="0"/>
              </a:rPr>
              <a:t>Sparnatural</a:t>
            </a:r>
            <a:endParaRPr lang="fr-FR" dirty="0">
              <a:latin typeface="Century Gothic" panose="020B0502020202020204" pitchFamily="34" charset="0"/>
            </a:endParaRPr>
          </a:p>
          <a:p>
            <a:pPr marL="0" indent="0">
              <a:buFont typeface="Arial" panose="020B0604020202020204" pitchFamily="34" charset="0"/>
              <a:buNone/>
            </a:pPr>
            <a:endParaRPr lang="fr-FR" dirty="0">
              <a:latin typeface="Century Gothic" panose="020B0502020202020204" pitchFamily="34" charset="0"/>
            </a:endParaRPr>
          </a:p>
          <a:p>
            <a:pPr marL="0" indent="0">
              <a:buFont typeface="Arial" panose="020B0604020202020204" pitchFamily="34" charset="0"/>
              <a:buNone/>
            </a:pPr>
            <a:r>
              <a:rPr lang="fr-FR" dirty="0">
                <a:latin typeface="Century Gothic" panose="020B0502020202020204" pitchFamily="34" charset="0"/>
              </a:rPr>
              <a:t>2. Les identifiants de classes et de propriétés dans la requête sont </a:t>
            </a:r>
            <a:r>
              <a:rPr lang="fr-FR" b="1" dirty="0">
                <a:latin typeface="Century Gothic" panose="020B0502020202020204" pitchFamily="34" charset="0"/>
              </a:rPr>
              <a:t>remplacées</a:t>
            </a:r>
            <a:r>
              <a:rPr lang="fr-FR" dirty="0">
                <a:latin typeface="Century Gothic" panose="020B0502020202020204" pitchFamily="34" charset="0"/>
              </a:rPr>
              <a:t> par des identifiants de classes/propriétés du modèle de graphe </a:t>
            </a:r>
            <a:r>
              <a:rPr lang="fr-FR" b="1" dirty="0">
                <a:latin typeface="Century Gothic" panose="020B0502020202020204" pitchFamily="34" charset="0"/>
              </a:rPr>
              <a:t>ou des expressions d’identifiant plus complexes</a:t>
            </a:r>
          </a:p>
        </p:txBody>
      </p:sp>
    </p:spTree>
    <p:extLst>
      <p:ext uri="{BB962C8B-B14F-4D97-AF65-F5344CB8AC3E}">
        <p14:creationId xmlns:p14="http://schemas.microsoft.com/office/powerpoint/2010/main" val="1630731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6BBAC025-A667-4A4C-A498-831FBC788523}"/>
              </a:ext>
            </a:extLst>
          </p:cNvPr>
          <p:cNvSpPr/>
          <p:nvPr/>
        </p:nvSpPr>
        <p:spPr>
          <a:xfrm>
            <a:off x="1336431" y="4943790"/>
            <a:ext cx="562708" cy="5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159C74EE-D6F1-4808-9DE8-7161552F54AF}"/>
              </a:ext>
            </a:extLst>
          </p:cNvPr>
          <p:cNvSpPr/>
          <p:nvPr/>
        </p:nvSpPr>
        <p:spPr>
          <a:xfrm>
            <a:off x="5563437" y="4943790"/>
            <a:ext cx="562708" cy="5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6631DF12-FEDA-414B-9AAE-652F5166EB97}"/>
              </a:ext>
            </a:extLst>
          </p:cNvPr>
          <p:cNvSpPr/>
          <p:nvPr/>
        </p:nvSpPr>
        <p:spPr>
          <a:xfrm>
            <a:off x="9951218" y="4943790"/>
            <a:ext cx="562708" cy="5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8554B1E6-0503-4948-AF8E-9BAD82E18B02}"/>
              </a:ext>
            </a:extLst>
          </p:cNvPr>
          <p:cNvSpPr txBox="1"/>
          <p:nvPr/>
        </p:nvSpPr>
        <p:spPr>
          <a:xfrm>
            <a:off x="2828611" y="4734170"/>
            <a:ext cx="1909187" cy="369332"/>
          </a:xfrm>
          <a:prstGeom prst="rect">
            <a:avLst/>
          </a:prstGeom>
          <a:noFill/>
        </p:spPr>
        <p:txBody>
          <a:bodyPr wrap="square" rtlCol="0">
            <a:spAutoFit/>
          </a:bodyPr>
          <a:lstStyle/>
          <a:p>
            <a:pPr algn="ctr"/>
            <a:r>
              <a:rPr lang="fr-FR" i="1" dirty="0"/>
              <a:t>localisé dans</a:t>
            </a:r>
          </a:p>
        </p:txBody>
      </p:sp>
      <p:sp>
        <p:nvSpPr>
          <p:cNvPr id="6" name="ZoneTexte 5">
            <a:extLst>
              <a:ext uri="{FF2B5EF4-FFF2-40B4-BE49-F238E27FC236}">
                <a16:creationId xmlns:a16="http://schemas.microsoft.com/office/drawing/2014/main" id="{E865F333-3FD8-4089-8BD4-95C4A355E431}"/>
              </a:ext>
            </a:extLst>
          </p:cNvPr>
          <p:cNvSpPr txBox="1"/>
          <p:nvPr/>
        </p:nvSpPr>
        <p:spPr>
          <a:xfrm>
            <a:off x="4890197" y="4350938"/>
            <a:ext cx="1909187" cy="461665"/>
          </a:xfrm>
          <a:prstGeom prst="rect">
            <a:avLst/>
          </a:prstGeom>
          <a:noFill/>
        </p:spPr>
        <p:txBody>
          <a:bodyPr wrap="square" rtlCol="0">
            <a:spAutoFit/>
          </a:bodyPr>
          <a:lstStyle/>
          <a:p>
            <a:pPr algn="ctr"/>
            <a:r>
              <a:rPr lang="fr-FR" sz="2400" dirty="0"/>
              <a:t>Ville</a:t>
            </a:r>
          </a:p>
        </p:txBody>
      </p:sp>
      <p:sp>
        <p:nvSpPr>
          <p:cNvPr id="7" name="ZoneTexte 6">
            <a:extLst>
              <a:ext uri="{FF2B5EF4-FFF2-40B4-BE49-F238E27FC236}">
                <a16:creationId xmlns:a16="http://schemas.microsoft.com/office/drawing/2014/main" id="{308797BC-58FB-4BD4-AEFE-B4C2CE436156}"/>
              </a:ext>
            </a:extLst>
          </p:cNvPr>
          <p:cNvSpPr txBox="1"/>
          <p:nvPr/>
        </p:nvSpPr>
        <p:spPr>
          <a:xfrm>
            <a:off x="9277978" y="4350938"/>
            <a:ext cx="1909187" cy="461665"/>
          </a:xfrm>
          <a:prstGeom prst="rect">
            <a:avLst/>
          </a:prstGeom>
          <a:noFill/>
        </p:spPr>
        <p:txBody>
          <a:bodyPr wrap="square" rtlCol="0">
            <a:spAutoFit/>
          </a:bodyPr>
          <a:lstStyle/>
          <a:p>
            <a:pPr algn="ctr"/>
            <a:r>
              <a:rPr lang="fr-FR" sz="2400" dirty="0"/>
              <a:t>Pays</a:t>
            </a:r>
          </a:p>
        </p:txBody>
      </p:sp>
      <p:cxnSp>
        <p:nvCxnSpPr>
          <p:cNvPr id="9" name="Connecteur droit avec flèche 8">
            <a:extLst>
              <a:ext uri="{FF2B5EF4-FFF2-40B4-BE49-F238E27FC236}">
                <a16:creationId xmlns:a16="http://schemas.microsoft.com/office/drawing/2014/main" id="{56C681E9-9746-4D15-8F18-D77944040361}"/>
              </a:ext>
            </a:extLst>
          </p:cNvPr>
          <p:cNvCxnSpPr>
            <a:stCxn id="2" idx="6"/>
            <a:endCxn id="3" idx="2"/>
          </p:cNvCxnSpPr>
          <p:nvPr/>
        </p:nvCxnSpPr>
        <p:spPr>
          <a:xfrm>
            <a:off x="1899139" y="5235192"/>
            <a:ext cx="366429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CA3706D1-5C72-407E-A4A5-97EB00F8C65D}"/>
              </a:ext>
            </a:extLst>
          </p:cNvPr>
          <p:cNvCxnSpPr>
            <a:cxnSpLocks/>
            <a:stCxn id="3" idx="6"/>
            <a:endCxn id="4" idx="2"/>
          </p:cNvCxnSpPr>
          <p:nvPr/>
        </p:nvCxnSpPr>
        <p:spPr>
          <a:xfrm>
            <a:off x="6126145" y="5235192"/>
            <a:ext cx="38250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97845231-2061-479F-80F5-67AD42DDB872}"/>
              </a:ext>
            </a:extLst>
          </p:cNvPr>
          <p:cNvSpPr txBox="1"/>
          <p:nvPr/>
        </p:nvSpPr>
        <p:spPr>
          <a:xfrm>
            <a:off x="704221" y="4350938"/>
            <a:ext cx="1909187" cy="461665"/>
          </a:xfrm>
          <a:prstGeom prst="rect">
            <a:avLst/>
          </a:prstGeom>
          <a:noFill/>
        </p:spPr>
        <p:txBody>
          <a:bodyPr wrap="square" rtlCol="0">
            <a:spAutoFit/>
          </a:bodyPr>
          <a:lstStyle/>
          <a:p>
            <a:pPr algn="ctr"/>
            <a:r>
              <a:rPr lang="fr-FR" sz="2400" dirty="0"/>
              <a:t>Musée</a:t>
            </a:r>
          </a:p>
        </p:txBody>
      </p:sp>
      <p:sp>
        <p:nvSpPr>
          <p:cNvPr id="14" name="ZoneTexte 13">
            <a:extLst>
              <a:ext uri="{FF2B5EF4-FFF2-40B4-BE49-F238E27FC236}">
                <a16:creationId xmlns:a16="http://schemas.microsoft.com/office/drawing/2014/main" id="{FFE80EE4-C4AC-40F0-AFD4-21E59BC1D530}"/>
              </a:ext>
            </a:extLst>
          </p:cNvPr>
          <p:cNvSpPr txBox="1"/>
          <p:nvPr/>
        </p:nvSpPr>
        <p:spPr>
          <a:xfrm>
            <a:off x="7368791" y="4734170"/>
            <a:ext cx="1909187" cy="369332"/>
          </a:xfrm>
          <a:prstGeom prst="rect">
            <a:avLst/>
          </a:prstGeom>
          <a:noFill/>
        </p:spPr>
        <p:txBody>
          <a:bodyPr wrap="square" rtlCol="0">
            <a:spAutoFit/>
          </a:bodyPr>
          <a:lstStyle/>
          <a:p>
            <a:pPr algn="ctr"/>
            <a:r>
              <a:rPr lang="fr-FR" i="1" dirty="0"/>
              <a:t>fait partie de </a:t>
            </a:r>
          </a:p>
        </p:txBody>
      </p:sp>
      <p:cxnSp>
        <p:nvCxnSpPr>
          <p:cNvPr id="16" name="Connecteur droit 15">
            <a:extLst>
              <a:ext uri="{FF2B5EF4-FFF2-40B4-BE49-F238E27FC236}">
                <a16:creationId xmlns:a16="http://schemas.microsoft.com/office/drawing/2014/main" id="{85221A5B-B4EE-4E34-87F9-C5C8A5347336}"/>
              </a:ext>
            </a:extLst>
          </p:cNvPr>
          <p:cNvCxnSpPr/>
          <p:nvPr/>
        </p:nvCxnSpPr>
        <p:spPr>
          <a:xfrm>
            <a:off x="0" y="3429000"/>
            <a:ext cx="12192000" cy="0"/>
          </a:xfrm>
          <a:prstGeom prst="line">
            <a:avLst/>
          </a:prstGeom>
          <a:ln w="19050">
            <a:solidFill>
              <a:schemeClr val="bg2">
                <a:lumMod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EEFBB144-211E-40FF-BD4A-40744658BCB3}"/>
              </a:ext>
            </a:extLst>
          </p:cNvPr>
          <p:cNvSpPr txBox="1"/>
          <p:nvPr/>
        </p:nvSpPr>
        <p:spPr>
          <a:xfrm>
            <a:off x="-98810" y="3592847"/>
            <a:ext cx="1909187" cy="461665"/>
          </a:xfrm>
          <a:prstGeom prst="rect">
            <a:avLst/>
          </a:prstGeom>
          <a:noFill/>
        </p:spPr>
        <p:txBody>
          <a:bodyPr wrap="square" rtlCol="0">
            <a:spAutoFit/>
          </a:bodyPr>
          <a:lstStyle/>
          <a:p>
            <a:pPr algn="ctr"/>
            <a:r>
              <a:rPr lang="fr-FR" sz="2400" b="1" i="1" dirty="0"/>
              <a:t>Le graphe</a:t>
            </a:r>
          </a:p>
        </p:txBody>
      </p:sp>
      <p:sp>
        <p:nvSpPr>
          <p:cNvPr id="18" name="ZoneTexte 17">
            <a:extLst>
              <a:ext uri="{FF2B5EF4-FFF2-40B4-BE49-F238E27FC236}">
                <a16:creationId xmlns:a16="http://schemas.microsoft.com/office/drawing/2014/main" id="{92761A30-FE4B-4961-A604-A335E59C6820}"/>
              </a:ext>
            </a:extLst>
          </p:cNvPr>
          <p:cNvSpPr txBox="1"/>
          <p:nvPr/>
        </p:nvSpPr>
        <p:spPr>
          <a:xfrm>
            <a:off x="127280" y="2845014"/>
            <a:ext cx="5837256" cy="461665"/>
          </a:xfrm>
          <a:prstGeom prst="rect">
            <a:avLst/>
          </a:prstGeom>
          <a:noFill/>
        </p:spPr>
        <p:txBody>
          <a:bodyPr wrap="square" rtlCol="0">
            <a:spAutoFit/>
          </a:bodyPr>
          <a:lstStyle/>
          <a:p>
            <a:r>
              <a:rPr lang="fr-FR" sz="2400" b="1" i="1" dirty="0"/>
              <a:t>Ce qu’on veut montrer</a:t>
            </a:r>
          </a:p>
        </p:txBody>
      </p:sp>
      <p:sp>
        <p:nvSpPr>
          <p:cNvPr id="19" name="Ellipse 18">
            <a:extLst>
              <a:ext uri="{FF2B5EF4-FFF2-40B4-BE49-F238E27FC236}">
                <a16:creationId xmlns:a16="http://schemas.microsoft.com/office/drawing/2014/main" id="{7F66BF57-CC31-4759-B761-98BF5D0B15D9}"/>
              </a:ext>
            </a:extLst>
          </p:cNvPr>
          <p:cNvSpPr/>
          <p:nvPr/>
        </p:nvSpPr>
        <p:spPr>
          <a:xfrm>
            <a:off x="1349828" y="1441916"/>
            <a:ext cx="562708" cy="5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2D5E9BFB-2D17-4160-B874-07888A809052}"/>
              </a:ext>
            </a:extLst>
          </p:cNvPr>
          <p:cNvSpPr txBox="1"/>
          <p:nvPr/>
        </p:nvSpPr>
        <p:spPr>
          <a:xfrm>
            <a:off x="717618" y="849064"/>
            <a:ext cx="1909187" cy="461665"/>
          </a:xfrm>
          <a:prstGeom prst="rect">
            <a:avLst/>
          </a:prstGeom>
          <a:noFill/>
        </p:spPr>
        <p:txBody>
          <a:bodyPr wrap="square" rtlCol="0">
            <a:spAutoFit/>
          </a:bodyPr>
          <a:lstStyle/>
          <a:p>
            <a:pPr algn="ctr"/>
            <a:r>
              <a:rPr lang="fr-FR" sz="2400" dirty="0"/>
              <a:t>Musée</a:t>
            </a:r>
          </a:p>
        </p:txBody>
      </p:sp>
      <p:sp>
        <p:nvSpPr>
          <p:cNvPr id="21" name="Ellipse 20">
            <a:extLst>
              <a:ext uri="{FF2B5EF4-FFF2-40B4-BE49-F238E27FC236}">
                <a16:creationId xmlns:a16="http://schemas.microsoft.com/office/drawing/2014/main" id="{8B071F89-D892-42E5-AD21-672F7BB994AE}"/>
              </a:ext>
            </a:extLst>
          </p:cNvPr>
          <p:cNvSpPr/>
          <p:nvPr/>
        </p:nvSpPr>
        <p:spPr>
          <a:xfrm>
            <a:off x="9875855" y="1441916"/>
            <a:ext cx="562708" cy="5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1D06A935-A102-4385-96A0-89B4DF21C7C6}"/>
              </a:ext>
            </a:extLst>
          </p:cNvPr>
          <p:cNvSpPr txBox="1"/>
          <p:nvPr/>
        </p:nvSpPr>
        <p:spPr>
          <a:xfrm>
            <a:off x="9202615" y="849064"/>
            <a:ext cx="1909187" cy="461665"/>
          </a:xfrm>
          <a:prstGeom prst="rect">
            <a:avLst/>
          </a:prstGeom>
          <a:noFill/>
        </p:spPr>
        <p:txBody>
          <a:bodyPr wrap="square" rtlCol="0">
            <a:spAutoFit/>
          </a:bodyPr>
          <a:lstStyle/>
          <a:p>
            <a:pPr algn="ctr"/>
            <a:r>
              <a:rPr lang="fr-FR" sz="2400" dirty="0"/>
              <a:t>Pays</a:t>
            </a:r>
          </a:p>
        </p:txBody>
      </p:sp>
      <p:cxnSp>
        <p:nvCxnSpPr>
          <p:cNvPr id="23" name="Connecteur droit avec flèche 22">
            <a:extLst>
              <a:ext uri="{FF2B5EF4-FFF2-40B4-BE49-F238E27FC236}">
                <a16:creationId xmlns:a16="http://schemas.microsoft.com/office/drawing/2014/main" id="{6FD74AD1-4A2E-441E-9C7D-CE759DE75657}"/>
              </a:ext>
            </a:extLst>
          </p:cNvPr>
          <p:cNvCxnSpPr>
            <a:cxnSpLocks/>
            <a:stCxn id="19" idx="6"/>
            <a:endCxn id="21" idx="2"/>
          </p:cNvCxnSpPr>
          <p:nvPr/>
        </p:nvCxnSpPr>
        <p:spPr>
          <a:xfrm>
            <a:off x="1912536" y="1733318"/>
            <a:ext cx="79633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EE867783-A8FD-4A03-A59B-FC35FD36D683}"/>
              </a:ext>
            </a:extLst>
          </p:cNvPr>
          <p:cNvSpPr txBox="1"/>
          <p:nvPr/>
        </p:nvSpPr>
        <p:spPr>
          <a:xfrm>
            <a:off x="4903593" y="1210695"/>
            <a:ext cx="1909187" cy="369332"/>
          </a:xfrm>
          <a:prstGeom prst="rect">
            <a:avLst/>
          </a:prstGeom>
          <a:noFill/>
        </p:spPr>
        <p:txBody>
          <a:bodyPr wrap="square" rtlCol="0">
            <a:spAutoFit/>
          </a:bodyPr>
          <a:lstStyle/>
          <a:p>
            <a:pPr algn="ctr"/>
            <a:r>
              <a:rPr lang="fr-FR" i="1" dirty="0"/>
              <a:t>situé dans</a:t>
            </a:r>
          </a:p>
        </p:txBody>
      </p:sp>
      <p:sp>
        <p:nvSpPr>
          <p:cNvPr id="27" name="Titre 1">
            <a:extLst>
              <a:ext uri="{FF2B5EF4-FFF2-40B4-BE49-F238E27FC236}">
                <a16:creationId xmlns:a16="http://schemas.microsoft.com/office/drawing/2014/main" id="{5A61FE5A-11D1-4BA0-867F-614CAF46549C}"/>
              </a:ext>
            </a:extLst>
          </p:cNvPr>
          <p:cNvSpPr txBox="1">
            <a:spLocks/>
          </p:cNvSpPr>
          <p:nvPr/>
        </p:nvSpPr>
        <p:spPr>
          <a:xfrm>
            <a:off x="3370384" y="17164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Créer un raccourci</a:t>
            </a:r>
            <a:endParaRPr lang="fr-FR" dirty="0"/>
          </a:p>
        </p:txBody>
      </p:sp>
      <p:sp>
        <p:nvSpPr>
          <p:cNvPr id="28" name="ZoneTexte 27">
            <a:extLst>
              <a:ext uri="{FF2B5EF4-FFF2-40B4-BE49-F238E27FC236}">
                <a16:creationId xmlns:a16="http://schemas.microsoft.com/office/drawing/2014/main" id="{37EBD5DC-D149-425F-8CD0-A47EC1524024}"/>
              </a:ext>
            </a:extLst>
          </p:cNvPr>
          <p:cNvSpPr txBox="1"/>
          <p:nvPr/>
        </p:nvSpPr>
        <p:spPr>
          <a:xfrm>
            <a:off x="5563437" y="1908411"/>
            <a:ext cx="6501283" cy="1015663"/>
          </a:xfrm>
          <a:prstGeom prst="rect">
            <a:avLst/>
          </a:prstGeom>
          <a:noFill/>
        </p:spPr>
        <p:txBody>
          <a:bodyPr wrap="square" rtlCol="0">
            <a:spAutoFit/>
          </a:bodyPr>
          <a:lstStyle/>
          <a:p>
            <a:r>
              <a:rPr lang="fr-FR" i="1" dirty="0"/>
              <a:t>Config :</a:t>
            </a:r>
          </a:p>
          <a:p>
            <a:r>
              <a:rPr lang="fr-FR" i="1" dirty="0"/>
              <a:t>« Situé dans » = chemin « localisé dans » puis « fait partie de »</a:t>
            </a:r>
          </a:p>
          <a:p>
            <a:r>
              <a:rPr lang="fr-FR" i="1" dirty="0" err="1"/>
              <a:t>sparqlString</a:t>
            </a:r>
            <a:r>
              <a:rPr lang="fr-FR" i="1" dirty="0"/>
              <a:t> = &lt;http://.../</a:t>
            </a:r>
            <a:r>
              <a:rPr lang="fr-FR" i="1" dirty="0" err="1"/>
              <a:t>localiseDans</a:t>
            </a:r>
            <a:r>
              <a:rPr lang="fr-FR" i="1" dirty="0"/>
              <a:t>&gt;</a:t>
            </a:r>
            <a:r>
              <a:rPr lang="fr-FR" sz="2400" b="1" i="1" dirty="0">
                <a:solidFill>
                  <a:srgbClr val="FF0000"/>
                </a:solidFill>
              </a:rPr>
              <a:t>/</a:t>
            </a:r>
            <a:r>
              <a:rPr lang="fr-FR" i="1" dirty="0"/>
              <a:t>&lt;http://.../</a:t>
            </a:r>
            <a:r>
              <a:rPr lang="fr-FR" i="1" dirty="0" err="1"/>
              <a:t>faitPartieDe</a:t>
            </a:r>
            <a:r>
              <a:rPr lang="fr-FR" i="1" dirty="0"/>
              <a:t>&gt;</a:t>
            </a:r>
          </a:p>
        </p:txBody>
      </p:sp>
    </p:spTree>
    <p:extLst>
      <p:ext uri="{BB962C8B-B14F-4D97-AF65-F5344CB8AC3E}">
        <p14:creationId xmlns:p14="http://schemas.microsoft.com/office/powerpoint/2010/main" val="6958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6"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D9068F7-4562-41D2-BEA5-FFDC23AF0B53}"/>
              </a:ext>
            </a:extLst>
          </p:cNvPr>
          <p:cNvCxnSpPr/>
          <p:nvPr/>
        </p:nvCxnSpPr>
        <p:spPr>
          <a:xfrm>
            <a:off x="0" y="3429000"/>
            <a:ext cx="12192000" cy="0"/>
          </a:xfrm>
          <a:prstGeom prst="line">
            <a:avLst/>
          </a:prstGeom>
          <a:ln w="19050">
            <a:solidFill>
              <a:schemeClr val="bg2">
                <a:lumMod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4F683984-9264-41C2-ABB5-35F574E0501C}"/>
              </a:ext>
            </a:extLst>
          </p:cNvPr>
          <p:cNvSpPr txBox="1"/>
          <p:nvPr/>
        </p:nvSpPr>
        <p:spPr>
          <a:xfrm>
            <a:off x="-98810" y="3592847"/>
            <a:ext cx="3545395" cy="461665"/>
          </a:xfrm>
          <a:prstGeom prst="rect">
            <a:avLst/>
          </a:prstGeom>
          <a:noFill/>
        </p:spPr>
        <p:txBody>
          <a:bodyPr wrap="square" rtlCol="0">
            <a:spAutoFit/>
          </a:bodyPr>
          <a:lstStyle/>
          <a:p>
            <a:pPr algn="ctr"/>
            <a:r>
              <a:rPr lang="fr-FR" sz="2400" b="1" i="1" dirty="0"/>
              <a:t>La requête transformée </a:t>
            </a:r>
          </a:p>
        </p:txBody>
      </p:sp>
      <p:sp>
        <p:nvSpPr>
          <p:cNvPr id="4" name="ZoneTexte 3">
            <a:extLst>
              <a:ext uri="{FF2B5EF4-FFF2-40B4-BE49-F238E27FC236}">
                <a16:creationId xmlns:a16="http://schemas.microsoft.com/office/drawing/2014/main" id="{D2AB1777-F6A7-4604-8F7F-B88E4BA92BA7}"/>
              </a:ext>
            </a:extLst>
          </p:cNvPr>
          <p:cNvSpPr txBox="1"/>
          <p:nvPr/>
        </p:nvSpPr>
        <p:spPr>
          <a:xfrm>
            <a:off x="127280" y="2845014"/>
            <a:ext cx="5837256" cy="461665"/>
          </a:xfrm>
          <a:prstGeom prst="rect">
            <a:avLst/>
          </a:prstGeom>
          <a:noFill/>
        </p:spPr>
        <p:txBody>
          <a:bodyPr wrap="square" rtlCol="0">
            <a:spAutoFit/>
          </a:bodyPr>
          <a:lstStyle/>
          <a:p>
            <a:r>
              <a:rPr lang="fr-FR" sz="2400" b="1" i="1" dirty="0"/>
              <a:t>La requête initiale</a:t>
            </a:r>
          </a:p>
        </p:txBody>
      </p:sp>
      <p:pic>
        <p:nvPicPr>
          <p:cNvPr id="6" name="Image 5">
            <a:extLst>
              <a:ext uri="{FF2B5EF4-FFF2-40B4-BE49-F238E27FC236}">
                <a16:creationId xmlns:a16="http://schemas.microsoft.com/office/drawing/2014/main" id="{E0F10D76-E607-417E-9398-84A8F7F147AA}"/>
              </a:ext>
            </a:extLst>
          </p:cNvPr>
          <p:cNvPicPr>
            <a:picLocks noChangeAspect="1"/>
          </p:cNvPicPr>
          <p:nvPr/>
        </p:nvPicPr>
        <p:blipFill>
          <a:blip r:embed="rId2"/>
          <a:stretch>
            <a:fillRect/>
          </a:stretch>
        </p:blipFill>
        <p:spPr>
          <a:xfrm>
            <a:off x="653091" y="401627"/>
            <a:ext cx="8041383" cy="1702881"/>
          </a:xfrm>
          <a:prstGeom prst="rect">
            <a:avLst/>
          </a:prstGeom>
        </p:spPr>
      </p:pic>
      <p:pic>
        <p:nvPicPr>
          <p:cNvPr id="8" name="Image 7">
            <a:extLst>
              <a:ext uri="{FF2B5EF4-FFF2-40B4-BE49-F238E27FC236}">
                <a16:creationId xmlns:a16="http://schemas.microsoft.com/office/drawing/2014/main" id="{53DF6FEA-AC79-4A72-9C3E-F26A51C5F718}"/>
              </a:ext>
            </a:extLst>
          </p:cNvPr>
          <p:cNvPicPr>
            <a:picLocks noChangeAspect="1"/>
          </p:cNvPicPr>
          <p:nvPr/>
        </p:nvPicPr>
        <p:blipFill>
          <a:blip r:embed="rId3"/>
          <a:stretch>
            <a:fillRect/>
          </a:stretch>
        </p:blipFill>
        <p:spPr>
          <a:xfrm>
            <a:off x="653091" y="4580477"/>
            <a:ext cx="11026998" cy="1590780"/>
          </a:xfrm>
          <a:prstGeom prst="rect">
            <a:avLst/>
          </a:prstGeom>
        </p:spPr>
      </p:pic>
      <p:sp>
        <p:nvSpPr>
          <p:cNvPr id="9" name="Rectangle 8">
            <a:extLst>
              <a:ext uri="{FF2B5EF4-FFF2-40B4-BE49-F238E27FC236}">
                <a16:creationId xmlns:a16="http://schemas.microsoft.com/office/drawing/2014/main" id="{F3946511-664E-4257-85F4-BBB6D7E6BC1D}"/>
              </a:ext>
            </a:extLst>
          </p:cNvPr>
          <p:cNvSpPr/>
          <p:nvPr/>
        </p:nvSpPr>
        <p:spPr>
          <a:xfrm>
            <a:off x="2502040" y="5144756"/>
            <a:ext cx="3593960" cy="341644"/>
          </a:xfrm>
          <a:prstGeom prst="rect">
            <a:avLst/>
          </a:prstGeom>
          <a:solidFill>
            <a:srgbClr val="FF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D1472A3-5318-489B-B1E4-AE43AFBC3E1F}"/>
              </a:ext>
            </a:extLst>
          </p:cNvPr>
          <p:cNvSpPr/>
          <p:nvPr/>
        </p:nvSpPr>
        <p:spPr>
          <a:xfrm>
            <a:off x="2370575" y="5467978"/>
            <a:ext cx="8391209" cy="341644"/>
          </a:xfrm>
          <a:prstGeom prst="rect">
            <a:avLst/>
          </a:prstGeom>
          <a:solidFill>
            <a:srgbClr val="FF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F6DE46CC-369F-4C50-97B3-9B8CB0B02F07}"/>
              </a:ext>
            </a:extLst>
          </p:cNvPr>
          <p:cNvPicPr>
            <a:picLocks noChangeAspect="1"/>
          </p:cNvPicPr>
          <p:nvPr/>
        </p:nvPicPr>
        <p:blipFill>
          <a:blip r:embed="rId4"/>
          <a:stretch>
            <a:fillRect/>
          </a:stretch>
        </p:blipFill>
        <p:spPr>
          <a:xfrm>
            <a:off x="2041962" y="401627"/>
            <a:ext cx="657225" cy="333375"/>
          </a:xfrm>
          <a:prstGeom prst="rect">
            <a:avLst/>
          </a:prstGeom>
        </p:spPr>
      </p:pic>
      <p:pic>
        <p:nvPicPr>
          <p:cNvPr id="11" name="Image 10">
            <a:extLst>
              <a:ext uri="{FF2B5EF4-FFF2-40B4-BE49-F238E27FC236}">
                <a16:creationId xmlns:a16="http://schemas.microsoft.com/office/drawing/2014/main" id="{1CCBB0C4-0365-40DD-ABE3-432A28959279}"/>
              </a:ext>
            </a:extLst>
          </p:cNvPr>
          <p:cNvPicPr>
            <a:picLocks noChangeAspect="1"/>
          </p:cNvPicPr>
          <p:nvPr/>
        </p:nvPicPr>
        <p:blipFill>
          <a:blip r:embed="rId4"/>
          <a:stretch>
            <a:fillRect/>
          </a:stretch>
        </p:blipFill>
        <p:spPr>
          <a:xfrm>
            <a:off x="2041961" y="4580477"/>
            <a:ext cx="657225" cy="333375"/>
          </a:xfrm>
          <a:prstGeom prst="rect">
            <a:avLst/>
          </a:prstGeom>
        </p:spPr>
      </p:pic>
    </p:spTree>
    <p:extLst>
      <p:ext uri="{BB962C8B-B14F-4D97-AF65-F5344CB8AC3E}">
        <p14:creationId xmlns:p14="http://schemas.microsoft.com/office/powerpoint/2010/main" val="3451880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6BBAC025-A667-4A4C-A498-831FBC788523}"/>
              </a:ext>
            </a:extLst>
          </p:cNvPr>
          <p:cNvSpPr/>
          <p:nvPr/>
        </p:nvSpPr>
        <p:spPr>
          <a:xfrm>
            <a:off x="1336431" y="4943790"/>
            <a:ext cx="562708" cy="5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159C74EE-D6F1-4808-9DE8-7161552F54AF}"/>
              </a:ext>
            </a:extLst>
          </p:cNvPr>
          <p:cNvSpPr/>
          <p:nvPr/>
        </p:nvSpPr>
        <p:spPr>
          <a:xfrm>
            <a:off x="9594501" y="4943790"/>
            <a:ext cx="562708" cy="5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8554B1E6-0503-4948-AF8E-9BAD82E18B02}"/>
              </a:ext>
            </a:extLst>
          </p:cNvPr>
          <p:cNvSpPr txBox="1"/>
          <p:nvPr/>
        </p:nvSpPr>
        <p:spPr>
          <a:xfrm>
            <a:off x="5141406" y="4753708"/>
            <a:ext cx="1909187" cy="369332"/>
          </a:xfrm>
          <a:prstGeom prst="rect">
            <a:avLst/>
          </a:prstGeom>
          <a:noFill/>
        </p:spPr>
        <p:txBody>
          <a:bodyPr wrap="square" rtlCol="0">
            <a:spAutoFit/>
          </a:bodyPr>
          <a:lstStyle/>
          <a:p>
            <a:pPr algn="ctr"/>
            <a:r>
              <a:rPr lang="fr-FR" i="1" dirty="0"/>
              <a:t>a pour type</a:t>
            </a:r>
          </a:p>
        </p:txBody>
      </p:sp>
      <p:sp>
        <p:nvSpPr>
          <p:cNvPr id="6" name="ZoneTexte 5">
            <a:extLst>
              <a:ext uri="{FF2B5EF4-FFF2-40B4-BE49-F238E27FC236}">
                <a16:creationId xmlns:a16="http://schemas.microsoft.com/office/drawing/2014/main" id="{E865F333-3FD8-4089-8BD4-95C4A355E431}"/>
              </a:ext>
            </a:extLst>
          </p:cNvPr>
          <p:cNvSpPr txBox="1"/>
          <p:nvPr/>
        </p:nvSpPr>
        <p:spPr>
          <a:xfrm>
            <a:off x="8553659" y="4292043"/>
            <a:ext cx="2753776" cy="461665"/>
          </a:xfrm>
          <a:prstGeom prst="rect">
            <a:avLst/>
          </a:prstGeom>
          <a:noFill/>
        </p:spPr>
        <p:txBody>
          <a:bodyPr wrap="square" rtlCol="0">
            <a:spAutoFit/>
          </a:bodyPr>
          <a:lstStyle/>
          <a:p>
            <a:pPr algn="ctr"/>
            <a:r>
              <a:rPr lang="fr-FR" sz="2400" dirty="0"/>
              <a:t>Type de document</a:t>
            </a:r>
          </a:p>
        </p:txBody>
      </p:sp>
      <p:cxnSp>
        <p:nvCxnSpPr>
          <p:cNvPr id="9" name="Connecteur droit avec flèche 8">
            <a:extLst>
              <a:ext uri="{FF2B5EF4-FFF2-40B4-BE49-F238E27FC236}">
                <a16:creationId xmlns:a16="http://schemas.microsoft.com/office/drawing/2014/main" id="{56C681E9-9746-4D15-8F18-D77944040361}"/>
              </a:ext>
            </a:extLst>
          </p:cNvPr>
          <p:cNvCxnSpPr>
            <a:stCxn id="2" idx="6"/>
            <a:endCxn id="3" idx="2"/>
          </p:cNvCxnSpPr>
          <p:nvPr/>
        </p:nvCxnSpPr>
        <p:spPr>
          <a:xfrm>
            <a:off x="1899139" y="5235192"/>
            <a:ext cx="7695362" cy="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97845231-2061-479F-80F5-67AD42DDB872}"/>
              </a:ext>
            </a:extLst>
          </p:cNvPr>
          <p:cNvSpPr txBox="1"/>
          <p:nvPr/>
        </p:nvSpPr>
        <p:spPr>
          <a:xfrm>
            <a:off x="704221" y="4350938"/>
            <a:ext cx="1909187" cy="461665"/>
          </a:xfrm>
          <a:prstGeom prst="rect">
            <a:avLst/>
          </a:prstGeom>
          <a:noFill/>
        </p:spPr>
        <p:txBody>
          <a:bodyPr wrap="square" rtlCol="0">
            <a:spAutoFit/>
          </a:bodyPr>
          <a:lstStyle/>
          <a:p>
            <a:pPr algn="ctr"/>
            <a:r>
              <a:rPr lang="fr-FR" sz="2400" dirty="0"/>
              <a:t>Document</a:t>
            </a:r>
          </a:p>
        </p:txBody>
      </p:sp>
      <p:cxnSp>
        <p:nvCxnSpPr>
          <p:cNvPr id="16" name="Connecteur droit 15">
            <a:extLst>
              <a:ext uri="{FF2B5EF4-FFF2-40B4-BE49-F238E27FC236}">
                <a16:creationId xmlns:a16="http://schemas.microsoft.com/office/drawing/2014/main" id="{85221A5B-B4EE-4E34-87F9-C5C8A5347336}"/>
              </a:ext>
            </a:extLst>
          </p:cNvPr>
          <p:cNvCxnSpPr/>
          <p:nvPr/>
        </p:nvCxnSpPr>
        <p:spPr>
          <a:xfrm>
            <a:off x="0" y="3429000"/>
            <a:ext cx="12192000" cy="0"/>
          </a:xfrm>
          <a:prstGeom prst="line">
            <a:avLst/>
          </a:prstGeom>
          <a:ln w="19050">
            <a:solidFill>
              <a:schemeClr val="bg2">
                <a:lumMod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EEFBB144-211E-40FF-BD4A-40744658BCB3}"/>
              </a:ext>
            </a:extLst>
          </p:cNvPr>
          <p:cNvSpPr txBox="1"/>
          <p:nvPr/>
        </p:nvSpPr>
        <p:spPr>
          <a:xfrm>
            <a:off x="-98810" y="3592847"/>
            <a:ext cx="1909187" cy="461665"/>
          </a:xfrm>
          <a:prstGeom prst="rect">
            <a:avLst/>
          </a:prstGeom>
          <a:noFill/>
        </p:spPr>
        <p:txBody>
          <a:bodyPr wrap="square" rtlCol="0">
            <a:spAutoFit/>
          </a:bodyPr>
          <a:lstStyle/>
          <a:p>
            <a:pPr algn="ctr"/>
            <a:r>
              <a:rPr lang="fr-FR" sz="2400" b="1" i="1" dirty="0"/>
              <a:t>Le graphe</a:t>
            </a:r>
          </a:p>
        </p:txBody>
      </p:sp>
      <p:sp>
        <p:nvSpPr>
          <p:cNvPr id="19" name="Ellipse 18">
            <a:extLst>
              <a:ext uri="{FF2B5EF4-FFF2-40B4-BE49-F238E27FC236}">
                <a16:creationId xmlns:a16="http://schemas.microsoft.com/office/drawing/2014/main" id="{7F66BF57-CC31-4759-B761-98BF5D0B15D9}"/>
              </a:ext>
            </a:extLst>
          </p:cNvPr>
          <p:cNvSpPr/>
          <p:nvPr/>
        </p:nvSpPr>
        <p:spPr>
          <a:xfrm>
            <a:off x="1349828" y="1441916"/>
            <a:ext cx="562708" cy="5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2D5E9BFB-2D17-4160-B874-07888A809052}"/>
              </a:ext>
            </a:extLst>
          </p:cNvPr>
          <p:cNvSpPr txBox="1"/>
          <p:nvPr/>
        </p:nvSpPr>
        <p:spPr>
          <a:xfrm>
            <a:off x="717618" y="849064"/>
            <a:ext cx="1909187" cy="461665"/>
          </a:xfrm>
          <a:prstGeom prst="rect">
            <a:avLst/>
          </a:prstGeom>
          <a:noFill/>
        </p:spPr>
        <p:txBody>
          <a:bodyPr wrap="square" rtlCol="0">
            <a:spAutoFit/>
          </a:bodyPr>
          <a:lstStyle/>
          <a:p>
            <a:pPr algn="ctr"/>
            <a:r>
              <a:rPr lang="fr-FR" sz="2400" dirty="0"/>
              <a:t>Document</a:t>
            </a:r>
          </a:p>
        </p:txBody>
      </p:sp>
      <p:sp>
        <p:nvSpPr>
          <p:cNvPr id="21" name="Ellipse 20">
            <a:extLst>
              <a:ext uri="{FF2B5EF4-FFF2-40B4-BE49-F238E27FC236}">
                <a16:creationId xmlns:a16="http://schemas.microsoft.com/office/drawing/2014/main" id="{8B071F89-D892-42E5-AD21-672F7BB994AE}"/>
              </a:ext>
            </a:extLst>
          </p:cNvPr>
          <p:cNvSpPr/>
          <p:nvPr/>
        </p:nvSpPr>
        <p:spPr>
          <a:xfrm>
            <a:off x="9875855" y="1441916"/>
            <a:ext cx="562708" cy="582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1D06A935-A102-4385-96A0-89B4DF21C7C6}"/>
              </a:ext>
            </a:extLst>
          </p:cNvPr>
          <p:cNvSpPr txBox="1"/>
          <p:nvPr/>
        </p:nvSpPr>
        <p:spPr>
          <a:xfrm>
            <a:off x="8792168" y="862198"/>
            <a:ext cx="2674311" cy="461665"/>
          </a:xfrm>
          <a:prstGeom prst="rect">
            <a:avLst/>
          </a:prstGeom>
          <a:noFill/>
        </p:spPr>
        <p:txBody>
          <a:bodyPr wrap="square" rtlCol="0">
            <a:spAutoFit/>
          </a:bodyPr>
          <a:lstStyle/>
          <a:p>
            <a:pPr algn="ctr"/>
            <a:r>
              <a:rPr lang="fr-FR" sz="2400" dirty="0"/>
              <a:t>Type de document</a:t>
            </a:r>
          </a:p>
        </p:txBody>
      </p:sp>
      <p:cxnSp>
        <p:nvCxnSpPr>
          <p:cNvPr id="23" name="Connecteur droit avec flèche 22">
            <a:extLst>
              <a:ext uri="{FF2B5EF4-FFF2-40B4-BE49-F238E27FC236}">
                <a16:creationId xmlns:a16="http://schemas.microsoft.com/office/drawing/2014/main" id="{6FD74AD1-4A2E-441E-9C7D-CE759DE75657}"/>
              </a:ext>
            </a:extLst>
          </p:cNvPr>
          <p:cNvCxnSpPr>
            <a:cxnSpLocks/>
            <a:stCxn id="19" idx="6"/>
            <a:endCxn id="21" idx="2"/>
          </p:cNvCxnSpPr>
          <p:nvPr/>
        </p:nvCxnSpPr>
        <p:spPr>
          <a:xfrm>
            <a:off x="1912536" y="1733318"/>
            <a:ext cx="7963319" cy="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EE867783-A8FD-4A03-A59B-FC35FD36D683}"/>
              </a:ext>
            </a:extLst>
          </p:cNvPr>
          <p:cNvSpPr txBox="1"/>
          <p:nvPr/>
        </p:nvSpPr>
        <p:spPr>
          <a:xfrm>
            <a:off x="4903593" y="1210695"/>
            <a:ext cx="1909187" cy="369332"/>
          </a:xfrm>
          <a:prstGeom prst="rect">
            <a:avLst/>
          </a:prstGeom>
          <a:noFill/>
        </p:spPr>
        <p:txBody>
          <a:bodyPr wrap="square" rtlCol="0">
            <a:spAutoFit/>
          </a:bodyPr>
          <a:lstStyle/>
          <a:p>
            <a:pPr algn="ctr"/>
            <a:r>
              <a:rPr lang="fr-FR" i="1" dirty="0"/>
              <a:t>a pour type</a:t>
            </a:r>
          </a:p>
        </p:txBody>
      </p:sp>
      <p:sp>
        <p:nvSpPr>
          <p:cNvPr id="27" name="Titre 1">
            <a:extLst>
              <a:ext uri="{FF2B5EF4-FFF2-40B4-BE49-F238E27FC236}">
                <a16:creationId xmlns:a16="http://schemas.microsoft.com/office/drawing/2014/main" id="{5A61FE5A-11D1-4BA0-867F-614CAF46549C}"/>
              </a:ext>
            </a:extLst>
          </p:cNvPr>
          <p:cNvSpPr txBox="1">
            <a:spLocks/>
          </p:cNvSpPr>
          <p:nvPr/>
        </p:nvSpPr>
        <p:spPr>
          <a:xfrm>
            <a:off x="3370384" y="17164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Montrer un lien inverse</a:t>
            </a:r>
          </a:p>
        </p:txBody>
      </p:sp>
      <p:cxnSp>
        <p:nvCxnSpPr>
          <p:cNvPr id="24" name="Connecteur droit avec flèche 23">
            <a:extLst>
              <a:ext uri="{FF2B5EF4-FFF2-40B4-BE49-F238E27FC236}">
                <a16:creationId xmlns:a16="http://schemas.microsoft.com/office/drawing/2014/main" id="{A3EC96F5-479D-4AC6-8891-1B23B5485067}"/>
              </a:ext>
            </a:extLst>
          </p:cNvPr>
          <p:cNvCxnSpPr>
            <a:cxnSpLocks/>
            <a:stCxn id="21" idx="4"/>
            <a:endCxn id="19" idx="4"/>
          </p:cNvCxnSpPr>
          <p:nvPr/>
        </p:nvCxnSpPr>
        <p:spPr>
          <a:xfrm rot="5400000">
            <a:off x="5894196" y="-2238293"/>
            <a:ext cx="12700" cy="8526027"/>
          </a:xfrm>
          <a:prstGeom prst="bentConnector3">
            <a:avLst>
              <a:gd name="adj1" fmla="val 1800000"/>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D75F50E6-C1B5-48B2-A13C-08F5457F5AEC}"/>
              </a:ext>
            </a:extLst>
          </p:cNvPr>
          <p:cNvSpPr txBox="1"/>
          <p:nvPr/>
        </p:nvSpPr>
        <p:spPr>
          <a:xfrm>
            <a:off x="4903592" y="2238193"/>
            <a:ext cx="1909187" cy="369332"/>
          </a:xfrm>
          <a:prstGeom prst="rect">
            <a:avLst/>
          </a:prstGeom>
          <a:noFill/>
        </p:spPr>
        <p:txBody>
          <a:bodyPr wrap="square" rtlCol="0">
            <a:spAutoFit/>
          </a:bodyPr>
          <a:lstStyle/>
          <a:p>
            <a:pPr algn="ctr"/>
            <a:r>
              <a:rPr lang="fr-FR" i="1" dirty="0"/>
              <a:t>est le type de</a:t>
            </a:r>
          </a:p>
        </p:txBody>
      </p:sp>
      <p:sp>
        <p:nvSpPr>
          <p:cNvPr id="30" name="ZoneTexte 29">
            <a:extLst>
              <a:ext uri="{FF2B5EF4-FFF2-40B4-BE49-F238E27FC236}">
                <a16:creationId xmlns:a16="http://schemas.microsoft.com/office/drawing/2014/main" id="{CF6D428C-06BA-4497-AB08-2B41A0DBA6B1}"/>
              </a:ext>
            </a:extLst>
          </p:cNvPr>
          <p:cNvSpPr txBox="1"/>
          <p:nvPr/>
        </p:nvSpPr>
        <p:spPr>
          <a:xfrm>
            <a:off x="6679905" y="2295622"/>
            <a:ext cx="6501283" cy="1015663"/>
          </a:xfrm>
          <a:prstGeom prst="rect">
            <a:avLst/>
          </a:prstGeom>
          <a:noFill/>
        </p:spPr>
        <p:txBody>
          <a:bodyPr wrap="square" rtlCol="0">
            <a:spAutoFit/>
          </a:bodyPr>
          <a:lstStyle/>
          <a:p>
            <a:r>
              <a:rPr lang="fr-FR" i="1" dirty="0"/>
              <a:t>Config :</a:t>
            </a:r>
          </a:p>
          <a:p>
            <a:r>
              <a:rPr lang="fr-FR" i="1" dirty="0"/>
              <a:t>« est le type de » = inverse de la propriété « a pour type »</a:t>
            </a:r>
          </a:p>
          <a:p>
            <a:r>
              <a:rPr lang="fr-FR" i="1" dirty="0" err="1"/>
              <a:t>sparqlString</a:t>
            </a:r>
            <a:r>
              <a:rPr lang="fr-FR" i="1" dirty="0"/>
              <a:t> = </a:t>
            </a:r>
            <a:r>
              <a:rPr lang="fr-FR" sz="2400" b="1" i="1" dirty="0">
                <a:solidFill>
                  <a:srgbClr val="FF0000"/>
                </a:solidFill>
              </a:rPr>
              <a:t>^</a:t>
            </a:r>
            <a:r>
              <a:rPr lang="fr-FR" i="1" dirty="0"/>
              <a:t>&lt;http://.../</a:t>
            </a:r>
            <a:r>
              <a:rPr lang="fr-FR" i="1" dirty="0" err="1"/>
              <a:t>aPourType</a:t>
            </a:r>
            <a:r>
              <a:rPr lang="fr-FR" i="1" dirty="0"/>
              <a:t>&gt;</a:t>
            </a:r>
          </a:p>
        </p:txBody>
      </p:sp>
      <p:sp>
        <p:nvSpPr>
          <p:cNvPr id="31" name="ZoneTexte 30">
            <a:extLst>
              <a:ext uri="{FF2B5EF4-FFF2-40B4-BE49-F238E27FC236}">
                <a16:creationId xmlns:a16="http://schemas.microsoft.com/office/drawing/2014/main" id="{535DB027-6164-4B36-AB1C-BF34E2796350}"/>
              </a:ext>
            </a:extLst>
          </p:cNvPr>
          <p:cNvSpPr txBox="1"/>
          <p:nvPr/>
        </p:nvSpPr>
        <p:spPr>
          <a:xfrm>
            <a:off x="127280" y="2845014"/>
            <a:ext cx="5837256" cy="461665"/>
          </a:xfrm>
          <a:prstGeom prst="rect">
            <a:avLst/>
          </a:prstGeom>
          <a:noFill/>
        </p:spPr>
        <p:txBody>
          <a:bodyPr wrap="square" rtlCol="0">
            <a:spAutoFit/>
          </a:bodyPr>
          <a:lstStyle/>
          <a:p>
            <a:r>
              <a:rPr lang="fr-FR" sz="2400" b="1" i="1" dirty="0"/>
              <a:t>Ce qu’on veut montrer</a:t>
            </a:r>
          </a:p>
        </p:txBody>
      </p:sp>
    </p:spTree>
    <p:extLst>
      <p:ext uri="{BB962C8B-B14F-4D97-AF65-F5344CB8AC3E}">
        <p14:creationId xmlns:p14="http://schemas.microsoft.com/office/powerpoint/2010/main" val="237314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6" grpId="0"/>
      <p:bldP spid="29" grpId="0"/>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6BBAC025-A667-4A4C-A498-831FBC788523}"/>
              </a:ext>
            </a:extLst>
          </p:cNvPr>
          <p:cNvSpPr/>
          <p:nvPr/>
        </p:nvSpPr>
        <p:spPr>
          <a:xfrm>
            <a:off x="3198082" y="3857054"/>
            <a:ext cx="2442430" cy="24760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97845231-2061-479F-80F5-67AD42DDB872}"/>
              </a:ext>
            </a:extLst>
          </p:cNvPr>
          <p:cNvSpPr txBox="1"/>
          <p:nvPr/>
        </p:nvSpPr>
        <p:spPr>
          <a:xfrm>
            <a:off x="3358085" y="4078359"/>
            <a:ext cx="2122423" cy="830997"/>
          </a:xfrm>
          <a:prstGeom prst="rect">
            <a:avLst/>
          </a:prstGeom>
          <a:noFill/>
        </p:spPr>
        <p:txBody>
          <a:bodyPr wrap="square" rtlCol="0">
            <a:spAutoFit/>
          </a:bodyPr>
          <a:lstStyle/>
          <a:p>
            <a:pPr algn="ctr"/>
            <a:r>
              <a:rPr lang="fr-FR" sz="2400" dirty="0"/>
              <a:t>Découverte archéologique</a:t>
            </a:r>
          </a:p>
        </p:txBody>
      </p:sp>
      <p:cxnSp>
        <p:nvCxnSpPr>
          <p:cNvPr id="16" name="Connecteur droit 15">
            <a:extLst>
              <a:ext uri="{FF2B5EF4-FFF2-40B4-BE49-F238E27FC236}">
                <a16:creationId xmlns:a16="http://schemas.microsoft.com/office/drawing/2014/main" id="{85221A5B-B4EE-4E34-87F9-C5C8A5347336}"/>
              </a:ext>
            </a:extLst>
          </p:cNvPr>
          <p:cNvCxnSpPr/>
          <p:nvPr/>
        </p:nvCxnSpPr>
        <p:spPr>
          <a:xfrm>
            <a:off x="0" y="3429000"/>
            <a:ext cx="12192000" cy="0"/>
          </a:xfrm>
          <a:prstGeom prst="line">
            <a:avLst/>
          </a:prstGeom>
          <a:ln w="19050">
            <a:solidFill>
              <a:schemeClr val="bg2">
                <a:lumMod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EEFBB144-211E-40FF-BD4A-40744658BCB3}"/>
              </a:ext>
            </a:extLst>
          </p:cNvPr>
          <p:cNvSpPr txBox="1"/>
          <p:nvPr/>
        </p:nvSpPr>
        <p:spPr>
          <a:xfrm>
            <a:off x="-98810" y="3592847"/>
            <a:ext cx="1909187" cy="461665"/>
          </a:xfrm>
          <a:prstGeom prst="rect">
            <a:avLst/>
          </a:prstGeom>
          <a:noFill/>
        </p:spPr>
        <p:txBody>
          <a:bodyPr wrap="square" rtlCol="0">
            <a:spAutoFit/>
          </a:bodyPr>
          <a:lstStyle/>
          <a:p>
            <a:pPr algn="ctr"/>
            <a:r>
              <a:rPr lang="fr-FR" sz="2400" b="1" i="1" dirty="0"/>
              <a:t>Le graphe</a:t>
            </a:r>
          </a:p>
        </p:txBody>
      </p:sp>
      <p:sp>
        <p:nvSpPr>
          <p:cNvPr id="18" name="ZoneTexte 17">
            <a:extLst>
              <a:ext uri="{FF2B5EF4-FFF2-40B4-BE49-F238E27FC236}">
                <a16:creationId xmlns:a16="http://schemas.microsoft.com/office/drawing/2014/main" id="{92761A30-FE4B-4961-A604-A335E59C6820}"/>
              </a:ext>
            </a:extLst>
          </p:cNvPr>
          <p:cNvSpPr txBox="1"/>
          <p:nvPr/>
        </p:nvSpPr>
        <p:spPr>
          <a:xfrm>
            <a:off x="-98810" y="2877857"/>
            <a:ext cx="5837256" cy="461665"/>
          </a:xfrm>
          <a:prstGeom prst="rect">
            <a:avLst/>
          </a:prstGeom>
          <a:noFill/>
        </p:spPr>
        <p:txBody>
          <a:bodyPr wrap="square" rtlCol="0">
            <a:spAutoFit/>
          </a:bodyPr>
          <a:lstStyle/>
          <a:p>
            <a:pPr algn="ctr"/>
            <a:r>
              <a:rPr lang="fr-FR" sz="2400" b="1" i="1" dirty="0"/>
              <a:t>Ce qu’on veut montrer dans </a:t>
            </a:r>
            <a:r>
              <a:rPr lang="fr-FR" sz="2400" b="1" i="1" dirty="0" err="1"/>
              <a:t>Sparnatural</a:t>
            </a:r>
            <a:endParaRPr lang="fr-FR" sz="2400" b="1" i="1" dirty="0"/>
          </a:p>
        </p:txBody>
      </p:sp>
      <p:sp>
        <p:nvSpPr>
          <p:cNvPr id="27" name="Titre 1">
            <a:extLst>
              <a:ext uri="{FF2B5EF4-FFF2-40B4-BE49-F238E27FC236}">
                <a16:creationId xmlns:a16="http://schemas.microsoft.com/office/drawing/2014/main" id="{5A61FE5A-11D1-4BA0-867F-614CAF46549C}"/>
              </a:ext>
            </a:extLst>
          </p:cNvPr>
          <p:cNvSpPr txBox="1">
            <a:spLocks/>
          </p:cNvSpPr>
          <p:nvPr/>
        </p:nvSpPr>
        <p:spPr>
          <a:xfrm>
            <a:off x="1422105" y="11952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Montrer des ensembles plus spécifiques</a:t>
            </a:r>
          </a:p>
        </p:txBody>
      </p:sp>
      <p:sp>
        <p:nvSpPr>
          <p:cNvPr id="25" name="Ellipse 24">
            <a:extLst>
              <a:ext uri="{FF2B5EF4-FFF2-40B4-BE49-F238E27FC236}">
                <a16:creationId xmlns:a16="http://schemas.microsoft.com/office/drawing/2014/main" id="{0C49B3AC-E3FB-47D9-9573-9D6AC49C4E06}"/>
              </a:ext>
            </a:extLst>
          </p:cNvPr>
          <p:cNvSpPr/>
          <p:nvPr/>
        </p:nvSpPr>
        <p:spPr>
          <a:xfrm>
            <a:off x="7996133" y="3857054"/>
            <a:ext cx="2442430" cy="24760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91EF78D3-99F2-4D6A-8230-085D560B6593}"/>
              </a:ext>
            </a:extLst>
          </p:cNvPr>
          <p:cNvSpPr txBox="1"/>
          <p:nvPr/>
        </p:nvSpPr>
        <p:spPr>
          <a:xfrm>
            <a:off x="8156136" y="4161816"/>
            <a:ext cx="2122423" cy="830997"/>
          </a:xfrm>
          <a:prstGeom prst="rect">
            <a:avLst/>
          </a:prstGeom>
          <a:noFill/>
        </p:spPr>
        <p:txBody>
          <a:bodyPr wrap="square" rtlCol="0">
            <a:spAutoFit/>
          </a:bodyPr>
          <a:lstStyle/>
          <a:p>
            <a:pPr algn="ctr"/>
            <a:r>
              <a:rPr lang="fr-FR" sz="2400" dirty="0"/>
              <a:t>Type de découverte</a:t>
            </a:r>
          </a:p>
        </p:txBody>
      </p:sp>
      <p:sp>
        <p:nvSpPr>
          <p:cNvPr id="4" name="Losange 3">
            <a:extLst>
              <a:ext uri="{FF2B5EF4-FFF2-40B4-BE49-F238E27FC236}">
                <a16:creationId xmlns:a16="http://schemas.microsoft.com/office/drawing/2014/main" id="{0D78379F-BFF1-4FF1-BB1A-8F7ACA3D0328}"/>
              </a:ext>
            </a:extLst>
          </p:cNvPr>
          <p:cNvSpPr/>
          <p:nvPr/>
        </p:nvSpPr>
        <p:spPr>
          <a:xfrm>
            <a:off x="3932337" y="5484042"/>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Losange 30">
            <a:extLst>
              <a:ext uri="{FF2B5EF4-FFF2-40B4-BE49-F238E27FC236}">
                <a16:creationId xmlns:a16="http://schemas.microsoft.com/office/drawing/2014/main" id="{B09045EB-5981-4F4A-B9EC-C84BCCF8CF57}"/>
              </a:ext>
            </a:extLst>
          </p:cNvPr>
          <p:cNvSpPr/>
          <p:nvPr/>
        </p:nvSpPr>
        <p:spPr>
          <a:xfrm>
            <a:off x="4296006" y="4951250"/>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Losange 31">
            <a:extLst>
              <a:ext uri="{FF2B5EF4-FFF2-40B4-BE49-F238E27FC236}">
                <a16:creationId xmlns:a16="http://schemas.microsoft.com/office/drawing/2014/main" id="{8AA55887-6D8A-458D-8D20-A2A664E8F2F7}"/>
              </a:ext>
            </a:extLst>
          </p:cNvPr>
          <p:cNvSpPr/>
          <p:nvPr/>
        </p:nvSpPr>
        <p:spPr>
          <a:xfrm>
            <a:off x="4780302" y="5798583"/>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Losange 32">
            <a:extLst>
              <a:ext uri="{FF2B5EF4-FFF2-40B4-BE49-F238E27FC236}">
                <a16:creationId xmlns:a16="http://schemas.microsoft.com/office/drawing/2014/main" id="{C09B3751-B6F1-4869-B1A1-66FAAB47A662}"/>
              </a:ext>
            </a:extLst>
          </p:cNvPr>
          <p:cNvSpPr/>
          <p:nvPr/>
        </p:nvSpPr>
        <p:spPr>
          <a:xfrm>
            <a:off x="8545588" y="5204589"/>
            <a:ext cx="246580" cy="287677"/>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Losange 33">
            <a:extLst>
              <a:ext uri="{FF2B5EF4-FFF2-40B4-BE49-F238E27FC236}">
                <a16:creationId xmlns:a16="http://schemas.microsoft.com/office/drawing/2014/main" id="{78CEA461-E729-4A1A-B7D6-407322A98AA5}"/>
              </a:ext>
            </a:extLst>
          </p:cNvPr>
          <p:cNvSpPr/>
          <p:nvPr/>
        </p:nvSpPr>
        <p:spPr>
          <a:xfrm>
            <a:off x="9173740" y="5799394"/>
            <a:ext cx="246580" cy="287677"/>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69175FC4-6D43-436B-9470-0922267EA154}"/>
              </a:ext>
            </a:extLst>
          </p:cNvPr>
          <p:cNvSpPr txBox="1"/>
          <p:nvPr/>
        </p:nvSpPr>
        <p:spPr>
          <a:xfrm>
            <a:off x="9493747" y="5747752"/>
            <a:ext cx="2122423" cy="369332"/>
          </a:xfrm>
          <a:prstGeom prst="rect">
            <a:avLst/>
          </a:prstGeom>
          <a:noFill/>
        </p:spPr>
        <p:txBody>
          <a:bodyPr wrap="square" rtlCol="0">
            <a:spAutoFit/>
          </a:bodyPr>
          <a:lstStyle/>
          <a:p>
            <a:r>
              <a:rPr lang="fr-FR" dirty="0"/>
              <a:t>mur</a:t>
            </a:r>
          </a:p>
        </p:txBody>
      </p:sp>
      <p:sp>
        <p:nvSpPr>
          <p:cNvPr id="36" name="ZoneTexte 35">
            <a:extLst>
              <a:ext uri="{FF2B5EF4-FFF2-40B4-BE49-F238E27FC236}">
                <a16:creationId xmlns:a16="http://schemas.microsoft.com/office/drawing/2014/main" id="{187E0CDE-F9E9-418C-A7C2-47CEC7E8BA74}"/>
              </a:ext>
            </a:extLst>
          </p:cNvPr>
          <p:cNvSpPr txBox="1"/>
          <p:nvPr/>
        </p:nvSpPr>
        <p:spPr>
          <a:xfrm>
            <a:off x="8869334" y="5153094"/>
            <a:ext cx="2122423" cy="369332"/>
          </a:xfrm>
          <a:prstGeom prst="rect">
            <a:avLst/>
          </a:prstGeom>
          <a:noFill/>
        </p:spPr>
        <p:txBody>
          <a:bodyPr wrap="square" rtlCol="0">
            <a:spAutoFit/>
          </a:bodyPr>
          <a:lstStyle/>
          <a:p>
            <a:r>
              <a:rPr lang="fr-FR" dirty="0"/>
              <a:t>sépulture</a:t>
            </a:r>
          </a:p>
        </p:txBody>
      </p:sp>
      <p:cxnSp>
        <p:nvCxnSpPr>
          <p:cNvPr id="8" name="Connecteur droit avec flèche 7">
            <a:extLst>
              <a:ext uri="{FF2B5EF4-FFF2-40B4-BE49-F238E27FC236}">
                <a16:creationId xmlns:a16="http://schemas.microsoft.com/office/drawing/2014/main" id="{9FFC9199-F428-4AF8-A293-F6B7B1187A7F}"/>
              </a:ext>
            </a:extLst>
          </p:cNvPr>
          <p:cNvCxnSpPr>
            <a:stCxn id="32" idx="3"/>
            <a:endCxn id="34" idx="1"/>
          </p:cNvCxnSpPr>
          <p:nvPr/>
        </p:nvCxnSpPr>
        <p:spPr>
          <a:xfrm>
            <a:off x="5026882" y="5942422"/>
            <a:ext cx="4146858" cy="81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949E9017-6CF8-4128-A0CE-E53557A30F14}"/>
              </a:ext>
            </a:extLst>
          </p:cNvPr>
          <p:cNvCxnSpPr>
            <a:cxnSpLocks/>
            <a:stCxn id="31" idx="3"/>
            <a:endCxn id="33" idx="1"/>
          </p:cNvCxnSpPr>
          <p:nvPr/>
        </p:nvCxnSpPr>
        <p:spPr>
          <a:xfrm>
            <a:off x="4542586" y="5095089"/>
            <a:ext cx="4003002" cy="25333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C8DE1350-8103-4501-BA8C-60F4660DB52D}"/>
              </a:ext>
            </a:extLst>
          </p:cNvPr>
          <p:cNvCxnSpPr>
            <a:cxnSpLocks/>
            <a:stCxn id="4" idx="3"/>
            <a:endCxn id="33" idx="1"/>
          </p:cNvCxnSpPr>
          <p:nvPr/>
        </p:nvCxnSpPr>
        <p:spPr>
          <a:xfrm flipV="1">
            <a:off x="4178917" y="5348428"/>
            <a:ext cx="4366671" cy="279453"/>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F66EB7D6-2E24-4F2C-BBEC-17AED2D05DB5}"/>
              </a:ext>
            </a:extLst>
          </p:cNvPr>
          <p:cNvSpPr txBox="1"/>
          <p:nvPr/>
        </p:nvSpPr>
        <p:spPr>
          <a:xfrm>
            <a:off x="5858185" y="4930082"/>
            <a:ext cx="1909187" cy="307777"/>
          </a:xfrm>
          <a:prstGeom prst="rect">
            <a:avLst/>
          </a:prstGeom>
          <a:noFill/>
        </p:spPr>
        <p:txBody>
          <a:bodyPr wrap="square" rtlCol="0">
            <a:spAutoFit/>
          </a:bodyPr>
          <a:lstStyle/>
          <a:p>
            <a:pPr algn="ctr"/>
            <a:r>
              <a:rPr lang="fr-FR" sz="1400" i="1" dirty="0"/>
              <a:t>a pour type</a:t>
            </a:r>
          </a:p>
        </p:txBody>
      </p:sp>
      <p:sp>
        <p:nvSpPr>
          <p:cNvPr id="40" name="ZoneTexte 39">
            <a:extLst>
              <a:ext uri="{FF2B5EF4-FFF2-40B4-BE49-F238E27FC236}">
                <a16:creationId xmlns:a16="http://schemas.microsoft.com/office/drawing/2014/main" id="{624A820E-EBFB-42AF-BF8B-134917F8D210}"/>
              </a:ext>
            </a:extLst>
          </p:cNvPr>
          <p:cNvSpPr txBox="1"/>
          <p:nvPr/>
        </p:nvSpPr>
        <p:spPr>
          <a:xfrm>
            <a:off x="5876325" y="5429605"/>
            <a:ext cx="1909187" cy="307777"/>
          </a:xfrm>
          <a:prstGeom prst="rect">
            <a:avLst/>
          </a:prstGeom>
          <a:noFill/>
        </p:spPr>
        <p:txBody>
          <a:bodyPr wrap="square" rtlCol="0">
            <a:spAutoFit/>
          </a:bodyPr>
          <a:lstStyle/>
          <a:p>
            <a:pPr algn="ctr"/>
            <a:r>
              <a:rPr lang="fr-FR" sz="1400" i="1" dirty="0"/>
              <a:t>a pour type</a:t>
            </a:r>
          </a:p>
        </p:txBody>
      </p:sp>
      <p:sp>
        <p:nvSpPr>
          <p:cNvPr id="41" name="ZoneTexte 40">
            <a:extLst>
              <a:ext uri="{FF2B5EF4-FFF2-40B4-BE49-F238E27FC236}">
                <a16:creationId xmlns:a16="http://schemas.microsoft.com/office/drawing/2014/main" id="{7AFB565F-1C13-4880-912C-68CECBE330CB}"/>
              </a:ext>
            </a:extLst>
          </p:cNvPr>
          <p:cNvSpPr txBox="1"/>
          <p:nvPr/>
        </p:nvSpPr>
        <p:spPr>
          <a:xfrm>
            <a:off x="5862468" y="5913064"/>
            <a:ext cx="1909187" cy="307777"/>
          </a:xfrm>
          <a:prstGeom prst="rect">
            <a:avLst/>
          </a:prstGeom>
          <a:noFill/>
        </p:spPr>
        <p:txBody>
          <a:bodyPr wrap="square" rtlCol="0">
            <a:spAutoFit/>
          </a:bodyPr>
          <a:lstStyle/>
          <a:p>
            <a:pPr algn="ctr"/>
            <a:r>
              <a:rPr lang="fr-FR" sz="1400" i="1" dirty="0"/>
              <a:t>a pour type</a:t>
            </a:r>
          </a:p>
        </p:txBody>
      </p:sp>
      <p:sp>
        <p:nvSpPr>
          <p:cNvPr id="42" name="Ellipse 41">
            <a:extLst>
              <a:ext uri="{FF2B5EF4-FFF2-40B4-BE49-F238E27FC236}">
                <a16:creationId xmlns:a16="http://schemas.microsoft.com/office/drawing/2014/main" id="{03950275-3297-4899-B0B3-AB42C295CD2B}"/>
              </a:ext>
            </a:extLst>
          </p:cNvPr>
          <p:cNvSpPr/>
          <p:nvPr/>
        </p:nvSpPr>
        <p:spPr>
          <a:xfrm>
            <a:off x="2747119" y="963504"/>
            <a:ext cx="1795467" cy="17557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E6A2B484-01B1-4FD7-8AFE-9523B73CA734}"/>
              </a:ext>
            </a:extLst>
          </p:cNvPr>
          <p:cNvSpPr txBox="1"/>
          <p:nvPr/>
        </p:nvSpPr>
        <p:spPr>
          <a:xfrm>
            <a:off x="2798472" y="1178905"/>
            <a:ext cx="1773138" cy="461665"/>
          </a:xfrm>
          <a:prstGeom prst="rect">
            <a:avLst/>
          </a:prstGeom>
          <a:noFill/>
        </p:spPr>
        <p:txBody>
          <a:bodyPr wrap="square" rtlCol="0">
            <a:spAutoFit/>
          </a:bodyPr>
          <a:lstStyle/>
          <a:p>
            <a:pPr algn="ctr"/>
            <a:r>
              <a:rPr lang="fr-FR" sz="2400" dirty="0"/>
              <a:t>Sépulture</a:t>
            </a:r>
          </a:p>
        </p:txBody>
      </p:sp>
      <p:sp>
        <p:nvSpPr>
          <p:cNvPr id="44" name="Ellipse 43">
            <a:extLst>
              <a:ext uri="{FF2B5EF4-FFF2-40B4-BE49-F238E27FC236}">
                <a16:creationId xmlns:a16="http://schemas.microsoft.com/office/drawing/2014/main" id="{B518DD40-1FC4-4E2D-997E-6CB1868B33AB}"/>
              </a:ext>
            </a:extLst>
          </p:cNvPr>
          <p:cNvSpPr/>
          <p:nvPr/>
        </p:nvSpPr>
        <p:spPr>
          <a:xfrm>
            <a:off x="6751682" y="963504"/>
            <a:ext cx="1795467" cy="17557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23EE3CE3-0AC6-41D4-9293-5C76CC274D55}"/>
              </a:ext>
            </a:extLst>
          </p:cNvPr>
          <p:cNvSpPr txBox="1"/>
          <p:nvPr/>
        </p:nvSpPr>
        <p:spPr>
          <a:xfrm>
            <a:off x="6803035" y="1178905"/>
            <a:ext cx="1773138" cy="461665"/>
          </a:xfrm>
          <a:prstGeom prst="rect">
            <a:avLst/>
          </a:prstGeom>
          <a:noFill/>
        </p:spPr>
        <p:txBody>
          <a:bodyPr wrap="square" rtlCol="0">
            <a:spAutoFit/>
          </a:bodyPr>
          <a:lstStyle/>
          <a:p>
            <a:pPr algn="ctr"/>
            <a:r>
              <a:rPr lang="fr-FR" sz="2400" dirty="0"/>
              <a:t>Mur</a:t>
            </a:r>
          </a:p>
        </p:txBody>
      </p:sp>
      <p:sp>
        <p:nvSpPr>
          <p:cNvPr id="46" name="ZoneTexte 45">
            <a:extLst>
              <a:ext uri="{FF2B5EF4-FFF2-40B4-BE49-F238E27FC236}">
                <a16:creationId xmlns:a16="http://schemas.microsoft.com/office/drawing/2014/main" id="{6627A023-F213-4439-84AB-B78423DEE4A7}"/>
              </a:ext>
            </a:extLst>
          </p:cNvPr>
          <p:cNvSpPr txBox="1"/>
          <p:nvPr/>
        </p:nvSpPr>
        <p:spPr>
          <a:xfrm>
            <a:off x="418682" y="1083100"/>
            <a:ext cx="2160132" cy="1477328"/>
          </a:xfrm>
          <a:prstGeom prst="rect">
            <a:avLst/>
          </a:prstGeom>
          <a:noFill/>
        </p:spPr>
        <p:txBody>
          <a:bodyPr wrap="square" rtlCol="0">
            <a:spAutoFit/>
          </a:bodyPr>
          <a:lstStyle/>
          <a:p>
            <a:r>
              <a:rPr lang="fr-FR" i="1" dirty="0"/>
              <a:t>Config :</a:t>
            </a:r>
          </a:p>
          <a:p>
            <a:r>
              <a:rPr lang="fr-FR" i="1" dirty="0"/>
              <a:t>« Sépulture» = « Toutes les découvertes dont le type = sépulture »</a:t>
            </a:r>
          </a:p>
        </p:txBody>
      </p:sp>
      <p:sp>
        <p:nvSpPr>
          <p:cNvPr id="47" name="Losange 46">
            <a:extLst>
              <a:ext uri="{FF2B5EF4-FFF2-40B4-BE49-F238E27FC236}">
                <a16:creationId xmlns:a16="http://schemas.microsoft.com/office/drawing/2014/main" id="{7116A1F8-741A-49A9-876F-D3598F16056F}"/>
              </a:ext>
            </a:extLst>
          </p:cNvPr>
          <p:cNvSpPr/>
          <p:nvPr/>
        </p:nvSpPr>
        <p:spPr>
          <a:xfrm>
            <a:off x="3358718" y="2237932"/>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Losange 47">
            <a:extLst>
              <a:ext uri="{FF2B5EF4-FFF2-40B4-BE49-F238E27FC236}">
                <a16:creationId xmlns:a16="http://schemas.microsoft.com/office/drawing/2014/main" id="{8229C09F-93C6-46B5-A321-EA89527E8E53}"/>
              </a:ext>
            </a:extLst>
          </p:cNvPr>
          <p:cNvSpPr/>
          <p:nvPr/>
        </p:nvSpPr>
        <p:spPr>
          <a:xfrm>
            <a:off x="3722387" y="1705140"/>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Losange 48">
            <a:extLst>
              <a:ext uri="{FF2B5EF4-FFF2-40B4-BE49-F238E27FC236}">
                <a16:creationId xmlns:a16="http://schemas.microsoft.com/office/drawing/2014/main" id="{D84E04CF-246B-4574-93F9-131A97B33E47}"/>
              </a:ext>
            </a:extLst>
          </p:cNvPr>
          <p:cNvSpPr/>
          <p:nvPr/>
        </p:nvSpPr>
        <p:spPr>
          <a:xfrm>
            <a:off x="7443024" y="2014594"/>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a:extLst>
              <a:ext uri="{FF2B5EF4-FFF2-40B4-BE49-F238E27FC236}">
                <a16:creationId xmlns:a16="http://schemas.microsoft.com/office/drawing/2014/main" id="{FA63BA58-75B6-4F01-8CF5-F9FE59EB69E7}"/>
              </a:ext>
            </a:extLst>
          </p:cNvPr>
          <p:cNvSpPr txBox="1"/>
          <p:nvPr/>
        </p:nvSpPr>
        <p:spPr>
          <a:xfrm>
            <a:off x="8751507" y="1060881"/>
            <a:ext cx="3627595" cy="2123658"/>
          </a:xfrm>
          <a:prstGeom prst="rect">
            <a:avLst/>
          </a:prstGeom>
          <a:noFill/>
        </p:spPr>
        <p:txBody>
          <a:bodyPr wrap="square" rtlCol="0">
            <a:spAutoFit/>
          </a:bodyPr>
          <a:lstStyle/>
          <a:p>
            <a:r>
              <a:rPr lang="fr-FR" i="1" dirty="0"/>
              <a:t>Config :</a:t>
            </a:r>
          </a:p>
          <a:p>
            <a:r>
              <a:rPr lang="fr-FR" i="1" dirty="0"/>
              <a:t>« Mur» = « Toutes les découvertes dont le type = mur »</a:t>
            </a:r>
          </a:p>
          <a:p>
            <a:r>
              <a:rPr lang="fr-FR" i="1" dirty="0" err="1"/>
              <a:t>sparqlString</a:t>
            </a:r>
            <a:r>
              <a:rPr lang="fr-FR" i="1" dirty="0"/>
              <a:t> = &lt;http://.../</a:t>
            </a:r>
            <a:r>
              <a:rPr lang="fr-FR" i="1" dirty="0" err="1"/>
              <a:t>Decouverte</a:t>
            </a:r>
            <a:r>
              <a:rPr lang="fr-FR" i="1" dirty="0"/>
              <a:t>&gt; </a:t>
            </a:r>
            <a:r>
              <a:rPr lang="fr-FR" sz="2400" i="1" dirty="0">
                <a:solidFill>
                  <a:srgbClr val="FF0000"/>
                </a:solidFill>
              </a:rPr>
              <a:t>;</a:t>
            </a:r>
            <a:r>
              <a:rPr lang="fr-FR" i="1" dirty="0"/>
              <a:t> &lt;http://.../</a:t>
            </a:r>
            <a:r>
              <a:rPr lang="fr-FR" i="1" dirty="0" err="1"/>
              <a:t>aPourType</a:t>
            </a:r>
            <a:r>
              <a:rPr lang="fr-FR" i="1" dirty="0"/>
              <a:t>&gt; &lt;http://.../Mur&gt;</a:t>
            </a:r>
          </a:p>
        </p:txBody>
      </p:sp>
    </p:spTree>
    <p:extLst>
      <p:ext uri="{BB962C8B-B14F-4D97-AF65-F5344CB8AC3E}">
        <p14:creationId xmlns:p14="http://schemas.microsoft.com/office/powerpoint/2010/main" val="38428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animBg="1"/>
      <p:bldP spid="43" grpId="0"/>
      <p:bldP spid="44" grpId="0" animBg="1"/>
      <p:bldP spid="45" grpId="0"/>
      <p:bldP spid="46" grpId="0"/>
      <p:bldP spid="47" grpId="0" animBg="1"/>
      <p:bldP spid="48" grpId="0" animBg="1"/>
      <p:bldP spid="49" grpId="0" animBg="1"/>
      <p:bldP spid="5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3D9068F7-4562-41D2-BEA5-FFDC23AF0B53}"/>
              </a:ext>
            </a:extLst>
          </p:cNvPr>
          <p:cNvCxnSpPr/>
          <p:nvPr/>
        </p:nvCxnSpPr>
        <p:spPr>
          <a:xfrm>
            <a:off x="0" y="3429000"/>
            <a:ext cx="12192000" cy="0"/>
          </a:xfrm>
          <a:prstGeom prst="line">
            <a:avLst/>
          </a:prstGeom>
          <a:ln w="19050">
            <a:solidFill>
              <a:schemeClr val="bg2">
                <a:lumMod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4F683984-9264-41C2-ABB5-35F574E0501C}"/>
              </a:ext>
            </a:extLst>
          </p:cNvPr>
          <p:cNvSpPr txBox="1"/>
          <p:nvPr/>
        </p:nvSpPr>
        <p:spPr>
          <a:xfrm>
            <a:off x="-98810" y="3592847"/>
            <a:ext cx="3545395" cy="461665"/>
          </a:xfrm>
          <a:prstGeom prst="rect">
            <a:avLst/>
          </a:prstGeom>
          <a:noFill/>
        </p:spPr>
        <p:txBody>
          <a:bodyPr wrap="square" rtlCol="0">
            <a:spAutoFit/>
          </a:bodyPr>
          <a:lstStyle/>
          <a:p>
            <a:pPr algn="ctr"/>
            <a:r>
              <a:rPr lang="fr-FR" sz="2400" b="1" i="1" dirty="0"/>
              <a:t>La requête transformée </a:t>
            </a:r>
          </a:p>
        </p:txBody>
      </p:sp>
      <p:sp>
        <p:nvSpPr>
          <p:cNvPr id="4" name="ZoneTexte 3">
            <a:extLst>
              <a:ext uri="{FF2B5EF4-FFF2-40B4-BE49-F238E27FC236}">
                <a16:creationId xmlns:a16="http://schemas.microsoft.com/office/drawing/2014/main" id="{D2AB1777-F6A7-4604-8F7F-B88E4BA92BA7}"/>
              </a:ext>
            </a:extLst>
          </p:cNvPr>
          <p:cNvSpPr txBox="1"/>
          <p:nvPr/>
        </p:nvSpPr>
        <p:spPr>
          <a:xfrm>
            <a:off x="127280" y="2845014"/>
            <a:ext cx="5837256" cy="461665"/>
          </a:xfrm>
          <a:prstGeom prst="rect">
            <a:avLst/>
          </a:prstGeom>
          <a:noFill/>
        </p:spPr>
        <p:txBody>
          <a:bodyPr wrap="square" rtlCol="0">
            <a:spAutoFit/>
          </a:bodyPr>
          <a:lstStyle/>
          <a:p>
            <a:r>
              <a:rPr lang="fr-FR" sz="2400" b="1" i="1" dirty="0"/>
              <a:t>La requête initiale</a:t>
            </a:r>
          </a:p>
        </p:txBody>
      </p:sp>
      <p:pic>
        <p:nvPicPr>
          <p:cNvPr id="7" name="Image 6">
            <a:extLst>
              <a:ext uri="{FF2B5EF4-FFF2-40B4-BE49-F238E27FC236}">
                <a16:creationId xmlns:a16="http://schemas.microsoft.com/office/drawing/2014/main" id="{CF5C0690-6EF2-4B0D-8EB8-DA1C334342FC}"/>
              </a:ext>
            </a:extLst>
          </p:cNvPr>
          <p:cNvPicPr>
            <a:picLocks noChangeAspect="1"/>
          </p:cNvPicPr>
          <p:nvPr/>
        </p:nvPicPr>
        <p:blipFill>
          <a:blip r:embed="rId2"/>
          <a:stretch>
            <a:fillRect/>
          </a:stretch>
        </p:blipFill>
        <p:spPr>
          <a:xfrm>
            <a:off x="759435" y="501026"/>
            <a:ext cx="7039713" cy="1818023"/>
          </a:xfrm>
          <a:prstGeom prst="rect">
            <a:avLst/>
          </a:prstGeom>
        </p:spPr>
      </p:pic>
      <p:pic>
        <p:nvPicPr>
          <p:cNvPr id="12" name="Image 11">
            <a:extLst>
              <a:ext uri="{FF2B5EF4-FFF2-40B4-BE49-F238E27FC236}">
                <a16:creationId xmlns:a16="http://schemas.microsoft.com/office/drawing/2014/main" id="{5D8176A2-EC29-4649-A18F-DC00706E7FBC}"/>
              </a:ext>
            </a:extLst>
          </p:cNvPr>
          <p:cNvPicPr>
            <a:picLocks noChangeAspect="1"/>
          </p:cNvPicPr>
          <p:nvPr/>
        </p:nvPicPr>
        <p:blipFill>
          <a:blip r:embed="rId3"/>
          <a:stretch>
            <a:fillRect/>
          </a:stretch>
        </p:blipFill>
        <p:spPr>
          <a:xfrm>
            <a:off x="285436" y="4538951"/>
            <a:ext cx="11410456" cy="1258947"/>
          </a:xfrm>
          <a:prstGeom prst="rect">
            <a:avLst/>
          </a:prstGeom>
        </p:spPr>
      </p:pic>
      <p:sp>
        <p:nvSpPr>
          <p:cNvPr id="13" name="Rectangle 12">
            <a:extLst>
              <a:ext uri="{FF2B5EF4-FFF2-40B4-BE49-F238E27FC236}">
                <a16:creationId xmlns:a16="http://schemas.microsoft.com/office/drawing/2014/main" id="{B18CA8E2-C591-4D75-B4DB-7D9342F039FC}"/>
              </a:ext>
            </a:extLst>
          </p:cNvPr>
          <p:cNvSpPr/>
          <p:nvPr/>
        </p:nvSpPr>
        <p:spPr>
          <a:xfrm>
            <a:off x="2783393" y="1222597"/>
            <a:ext cx="4672483" cy="341644"/>
          </a:xfrm>
          <a:prstGeom prst="rect">
            <a:avLst/>
          </a:prstGeom>
          <a:solidFill>
            <a:srgbClr val="FF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F6C86418-CFB7-4E17-9616-7108C7693B52}"/>
              </a:ext>
            </a:extLst>
          </p:cNvPr>
          <p:cNvSpPr/>
          <p:nvPr/>
        </p:nvSpPr>
        <p:spPr>
          <a:xfrm>
            <a:off x="1750087" y="4997602"/>
            <a:ext cx="9684937" cy="341644"/>
          </a:xfrm>
          <a:prstGeom prst="rect">
            <a:avLst/>
          </a:prstGeom>
          <a:solidFill>
            <a:srgbClr val="FF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6BE26006-6E7F-4719-84FD-DAAD82FC7747}"/>
              </a:ext>
            </a:extLst>
          </p:cNvPr>
          <p:cNvPicPr>
            <a:picLocks noChangeAspect="1"/>
          </p:cNvPicPr>
          <p:nvPr/>
        </p:nvPicPr>
        <p:blipFill>
          <a:blip r:embed="rId4"/>
          <a:stretch>
            <a:fillRect/>
          </a:stretch>
        </p:blipFill>
        <p:spPr>
          <a:xfrm>
            <a:off x="2232880" y="528436"/>
            <a:ext cx="657225" cy="333375"/>
          </a:xfrm>
          <a:prstGeom prst="rect">
            <a:avLst/>
          </a:prstGeom>
        </p:spPr>
      </p:pic>
      <p:pic>
        <p:nvPicPr>
          <p:cNvPr id="10" name="Image 9">
            <a:extLst>
              <a:ext uri="{FF2B5EF4-FFF2-40B4-BE49-F238E27FC236}">
                <a16:creationId xmlns:a16="http://schemas.microsoft.com/office/drawing/2014/main" id="{0ED7DAB8-251D-4182-BEE1-EC5623B1689A}"/>
              </a:ext>
            </a:extLst>
          </p:cNvPr>
          <p:cNvPicPr>
            <a:picLocks noChangeAspect="1"/>
          </p:cNvPicPr>
          <p:nvPr/>
        </p:nvPicPr>
        <p:blipFill>
          <a:blip r:embed="rId4"/>
          <a:stretch>
            <a:fillRect/>
          </a:stretch>
        </p:blipFill>
        <p:spPr>
          <a:xfrm>
            <a:off x="1345274" y="4513163"/>
            <a:ext cx="657225" cy="333375"/>
          </a:xfrm>
          <a:prstGeom prst="rect">
            <a:avLst/>
          </a:prstGeom>
        </p:spPr>
      </p:pic>
    </p:spTree>
    <p:extLst>
      <p:ext uri="{BB962C8B-B14F-4D97-AF65-F5344CB8AC3E}">
        <p14:creationId xmlns:p14="http://schemas.microsoft.com/office/powerpoint/2010/main" val="2153837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6BBAC025-A667-4A4C-A498-831FBC788523}"/>
              </a:ext>
            </a:extLst>
          </p:cNvPr>
          <p:cNvSpPr/>
          <p:nvPr/>
        </p:nvSpPr>
        <p:spPr>
          <a:xfrm>
            <a:off x="3198082" y="3857054"/>
            <a:ext cx="1909187" cy="18220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97845231-2061-479F-80F5-67AD42DDB872}"/>
              </a:ext>
            </a:extLst>
          </p:cNvPr>
          <p:cNvSpPr txBox="1"/>
          <p:nvPr/>
        </p:nvSpPr>
        <p:spPr>
          <a:xfrm>
            <a:off x="3134656" y="4047552"/>
            <a:ext cx="2122423" cy="461665"/>
          </a:xfrm>
          <a:prstGeom prst="rect">
            <a:avLst/>
          </a:prstGeom>
          <a:noFill/>
        </p:spPr>
        <p:txBody>
          <a:bodyPr wrap="square" rtlCol="0">
            <a:spAutoFit/>
          </a:bodyPr>
          <a:lstStyle/>
          <a:p>
            <a:pPr algn="ctr"/>
            <a:r>
              <a:rPr lang="fr-FR" sz="2400" dirty="0"/>
              <a:t>Personnes</a:t>
            </a:r>
          </a:p>
        </p:txBody>
      </p:sp>
      <p:cxnSp>
        <p:nvCxnSpPr>
          <p:cNvPr id="16" name="Connecteur droit 15">
            <a:extLst>
              <a:ext uri="{FF2B5EF4-FFF2-40B4-BE49-F238E27FC236}">
                <a16:creationId xmlns:a16="http://schemas.microsoft.com/office/drawing/2014/main" id="{85221A5B-B4EE-4E34-87F9-C5C8A5347336}"/>
              </a:ext>
            </a:extLst>
          </p:cNvPr>
          <p:cNvCxnSpPr/>
          <p:nvPr/>
        </p:nvCxnSpPr>
        <p:spPr>
          <a:xfrm>
            <a:off x="0" y="3429000"/>
            <a:ext cx="12192000" cy="0"/>
          </a:xfrm>
          <a:prstGeom prst="line">
            <a:avLst/>
          </a:prstGeom>
          <a:ln w="19050">
            <a:solidFill>
              <a:schemeClr val="bg2">
                <a:lumMod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EEFBB144-211E-40FF-BD4A-40744658BCB3}"/>
              </a:ext>
            </a:extLst>
          </p:cNvPr>
          <p:cNvSpPr txBox="1"/>
          <p:nvPr/>
        </p:nvSpPr>
        <p:spPr>
          <a:xfrm>
            <a:off x="-98810" y="3592847"/>
            <a:ext cx="1909187" cy="461665"/>
          </a:xfrm>
          <a:prstGeom prst="rect">
            <a:avLst/>
          </a:prstGeom>
          <a:noFill/>
        </p:spPr>
        <p:txBody>
          <a:bodyPr wrap="square" rtlCol="0">
            <a:spAutoFit/>
          </a:bodyPr>
          <a:lstStyle/>
          <a:p>
            <a:pPr algn="ctr"/>
            <a:r>
              <a:rPr lang="fr-FR" sz="2400" b="1" i="1" dirty="0"/>
              <a:t>Le graphe</a:t>
            </a:r>
          </a:p>
        </p:txBody>
      </p:sp>
      <p:sp>
        <p:nvSpPr>
          <p:cNvPr id="18" name="ZoneTexte 17">
            <a:extLst>
              <a:ext uri="{FF2B5EF4-FFF2-40B4-BE49-F238E27FC236}">
                <a16:creationId xmlns:a16="http://schemas.microsoft.com/office/drawing/2014/main" id="{92761A30-FE4B-4961-A604-A335E59C6820}"/>
              </a:ext>
            </a:extLst>
          </p:cNvPr>
          <p:cNvSpPr txBox="1"/>
          <p:nvPr/>
        </p:nvSpPr>
        <p:spPr>
          <a:xfrm>
            <a:off x="-98810" y="2877857"/>
            <a:ext cx="5837256" cy="461665"/>
          </a:xfrm>
          <a:prstGeom prst="rect">
            <a:avLst/>
          </a:prstGeom>
          <a:noFill/>
        </p:spPr>
        <p:txBody>
          <a:bodyPr wrap="square" rtlCol="0">
            <a:spAutoFit/>
          </a:bodyPr>
          <a:lstStyle/>
          <a:p>
            <a:pPr algn="ctr"/>
            <a:r>
              <a:rPr lang="fr-FR" sz="2400" b="1" i="1" dirty="0"/>
              <a:t>Ce qu’on veut montrer dans </a:t>
            </a:r>
            <a:r>
              <a:rPr lang="fr-FR" sz="2400" b="1" i="1" dirty="0" err="1"/>
              <a:t>Sparnatural</a:t>
            </a:r>
            <a:endParaRPr lang="fr-FR" sz="2400" b="1" i="1" dirty="0"/>
          </a:p>
        </p:txBody>
      </p:sp>
      <p:sp>
        <p:nvSpPr>
          <p:cNvPr id="27" name="Titre 1">
            <a:extLst>
              <a:ext uri="{FF2B5EF4-FFF2-40B4-BE49-F238E27FC236}">
                <a16:creationId xmlns:a16="http://schemas.microsoft.com/office/drawing/2014/main" id="{5A61FE5A-11D1-4BA0-867F-614CAF46549C}"/>
              </a:ext>
            </a:extLst>
          </p:cNvPr>
          <p:cNvSpPr txBox="1">
            <a:spLocks/>
          </p:cNvSpPr>
          <p:nvPr/>
        </p:nvSpPr>
        <p:spPr>
          <a:xfrm>
            <a:off x="1422105" y="11952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Montrer des ensembles plus génériques</a:t>
            </a:r>
          </a:p>
        </p:txBody>
      </p:sp>
      <p:sp>
        <p:nvSpPr>
          <p:cNvPr id="28" name="ZoneTexte 27">
            <a:extLst>
              <a:ext uri="{FF2B5EF4-FFF2-40B4-BE49-F238E27FC236}">
                <a16:creationId xmlns:a16="http://schemas.microsoft.com/office/drawing/2014/main" id="{91EF78D3-99F2-4D6A-8230-085D560B6593}"/>
              </a:ext>
            </a:extLst>
          </p:cNvPr>
          <p:cNvSpPr txBox="1"/>
          <p:nvPr/>
        </p:nvSpPr>
        <p:spPr>
          <a:xfrm>
            <a:off x="5839869" y="4047551"/>
            <a:ext cx="2122423" cy="461665"/>
          </a:xfrm>
          <a:prstGeom prst="rect">
            <a:avLst/>
          </a:prstGeom>
          <a:noFill/>
        </p:spPr>
        <p:txBody>
          <a:bodyPr wrap="square" rtlCol="0">
            <a:spAutoFit/>
          </a:bodyPr>
          <a:lstStyle/>
          <a:p>
            <a:pPr algn="ctr"/>
            <a:r>
              <a:rPr lang="fr-FR" sz="2400" dirty="0"/>
              <a:t>Organisations</a:t>
            </a:r>
          </a:p>
        </p:txBody>
      </p:sp>
      <p:sp>
        <p:nvSpPr>
          <p:cNvPr id="4" name="Losange 3">
            <a:extLst>
              <a:ext uri="{FF2B5EF4-FFF2-40B4-BE49-F238E27FC236}">
                <a16:creationId xmlns:a16="http://schemas.microsoft.com/office/drawing/2014/main" id="{0D78379F-BFF1-4FF1-BB1A-8F7ACA3D0328}"/>
              </a:ext>
            </a:extLst>
          </p:cNvPr>
          <p:cNvSpPr/>
          <p:nvPr/>
        </p:nvSpPr>
        <p:spPr>
          <a:xfrm>
            <a:off x="3921431" y="5161380"/>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Losange 30">
            <a:extLst>
              <a:ext uri="{FF2B5EF4-FFF2-40B4-BE49-F238E27FC236}">
                <a16:creationId xmlns:a16="http://schemas.microsoft.com/office/drawing/2014/main" id="{B09045EB-5981-4F4A-B9EC-C84BCCF8CF57}"/>
              </a:ext>
            </a:extLst>
          </p:cNvPr>
          <p:cNvSpPr/>
          <p:nvPr/>
        </p:nvSpPr>
        <p:spPr>
          <a:xfrm>
            <a:off x="4296006" y="4951250"/>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Losange 31">
            <a:extLst>
              <a:ext uri="{FF2B5EF4-FFF2-40B4-BE49-F238E27FC236}">
                <a16:creationId xmlns:a16="http://schemas.microsoft.com/office/drawing/2014/main" id="{8AA55887-6D8A-458D-8D20-A2A664E8F2F7}"/>
              </a:ext>
            </a:extLst>
          </p:cNvPr>
          <p:cNvSpPr/>
          <p:nvPr/>
        </p:nvSpPr>
        <p:spPr>
          <a:xfrm>
            <a:off x="3722387" y="4609723"/>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a:extLst>
              <a:ext uri="{FF2B5EF4-FFF2-40B4-BE49-F238E27FC236}">
                <a16:creationId xmlns:a16="http://schemas.microsoft.com/office/drawing/2014/main" id="{03950275-3297-4899-B0B3-AB42C295CD2B}"/>
              </a:ext>
            </a:extLst>
          </p:cNvPr>
          <p:cNvSpPr/>
          <p:nvPr/>
        </p:nvSpPr>
        <p:spPr>
          <a:xfrm>
            <a:off x="4920448" y="1044307"/>
            <a:ext cx="2122423" cy="20979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E6A2B484-01B1-4FD7-8AFE-9523B73CA734}"/>
              </a:ext>
            </a:extLst>
          </p:cNvPr>
          <p:cNvSpPr txBox="1"/>
          <p:nvPr/>
        </p:nvSpPr>
        <p:spPr>
          <a:xfrm>
            <a:off x="5127942" y="1098692"/>
            <a:ext cx="1773138" cy="461665"/>
          </a:xfrm>
          <a:prstGeom prst="rect">
            <a:avLst/>
          </a:prstGeom>
          <a:noFill/>
        </p:spPr>
        <p:txBody>
          <a:bodyPr wrap="square" rtlCol="0">
            <a:spAutoFit/>
          </a:bodyPr>
          <a:lstStyle/>
          <a:p>
            <a:pPr algn="ctr"/>
            <a:r>
              <a:rPr lang="fr-FR" sz="2400" dirty="0"/>
              <a:t>Agents</a:t>
            </a:r>
          </a:p>
        </p:txBody>
      </p:sp>
      <p:sp>
        <p:nvSpPr>
          <p:cNvPr id="46" name="ZoneTexte 45">
            <a:extLst>
              <a:ext uri="{FF2B5EF4-FFF2-40B4-BE49-F238E27FC236}">
                <a16:creationId xmlns:a16="http://schemas.microsoft.com/office/drawing/2014/main" id="{6627A023-F213-4439-84AB-B78423DEE4A7}"/>
              </a:ext>
            </a:extLst>
          </p:cNvPr>
          <p:cNvSpPr txBox="1"/>
          <p:nvPr/>
        </p:nvSpPr>
        <p:spPr>
          <a:xfrm>
            <a:off x="565085" y="1478821"/>
            <a:ext cx="3587590" cy="923330"/>
          </a:xfrm>
          <a:prstGeom prst="rect">
            <a:avLst/>
          </a:prstGeom>
          <a:noFill/>
        </p:spPr>
        <p:txBody>
          <a:bodyPr wrap="square" rtlCol="0">
            <a:spAutoFit/>
          </a:bodyPr>
          <a:lstStyle/>
          <a:p>
            <a:r>
              <a:rPr lang="fr-FR" i="1" dirty="0"/>
              <a:t>Config :</a:t>
            </a:r>
          </a:p>
          <a:p>
            <a:r>
              <a:rPr lang="fr-FR" i="1" dirty="0"/>
              <a:t>« Agents» = « Superclasse de Personne + Organisation»</a:t>
            </a:r>
          </a:p>
        </p:txBody>
      </p:sp>
      <p:sp>
        <p:nvSpPr>
          <p:cNvPr id="47" name="Losange 46">
            <a:extLst>
              <a:ext uri="{FF2B5EF4-FFF2-40B4-BE49-F238E27FC236}">
                <a16:creationId xmlns:a16="http://schemas.microsoft.com/office/drawing/2014/main" id="{7116A1F8-741A-49A9-876F-D3598F16056F}"/>
              </a:ext>
            </a:extLst>
          </p:cNvPr>
          <p:cNvSpPr/>
          <p:nvPr/>
        </p:nvSpPr>
        <p:spPr>
          <a:xfrm>
            <a:off x="5181570" y="2295312"/>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Losange 47">
            <a:extLst>
              <a:ext uri="{FF2B5EF4-FFF2-40B4-BE49-F238E27FC236}">
                <a16:creationId xmlns:a16="http://schemas.microsoft.com/office/drawing/2014/main" id="{8229C09F-93C6-46B5-A321-EA89527E8E53}"/>
              </a:ext>
            </a:extLst>
          </p:cNvPr>
          <p:cNvSpPr/>
          <p:nvPr/>
        </p:nvSpPr>
        <p:spPr>
          <a:xfrm>
            <a:off x="5545239" y="1762520"/>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Losange 50">
            <a:extLst>
              <a:ext uri="{FF2B5EF4-FFF2-40B4-BE49-F238E27FC236}">
                <a16:creationId xmlns:a16="http://schemas.microsoft.com/office/drawing/2014/main" id="{B32A8251-5D99-4CC2-8FFF-DBEA95E6B096}"/>
              </a:ext>
            </a:extLst>
          </p:cNvPr>
          <p:cNvSpPr/>
          <p:nvPr/>
        </p:nvSpPr>
        <p:spPr>
          <a:xfrm>
            <a:off x="6893336" y="5186133"/>
            <a:ext cx="246580" cy="287677"/>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Losange 51">
            <a:extLst>
              <a:ext uri="{FF2B5EF4-FFF2-40B4-BE49-F238E27FC236}">
                <a16:creationId xmlns:a16="http://schemas.microsoft.com/office/drawing/2014/main" id="{057BF7E7-5D4A-438B-835A-9F0C439505AD}"/>
              </a:ext>
            </a:extLst>
          </p:cNvPr>
          <p:cNvSpPr/>
          <p:nvPr/>
        </p:nvSpPr>
        <p:spPr>
          <a:xfrm>
            <a:off x="6428411" y="4676605"/>
            <a:ext cx="246580" cy="287677"/>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Losange 52">
            <a:extLst>
              <a:ext uri="{FF2B5EF4-FFF2-40B4-BE49-F238E27FC236}">
                <a16:creationId xmlns:a16="http://schemas.microsoft.com/office/drawing/2014/main" id="{C02963A6-E6D8-4A8B-832D-331A606F7F14}"/>
              </a:ext>
            </a:extLst>
          </p:cNvPr>
          <p:cNvSpPr/>
          <p:nvPr/>
        </p:nvSpPr>
        <p:spPr>
          <a:xfrm>
            <a:off x="5620993" y="2236334"/>
            <a:ext cx="246580" cy="28767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a:extLst>
              <a:ext uri="{FF2B5EF4-FFF2-40B4-BE49-F238E27FC236}">
                <a16:creationId xmlns:a16="http://schemas.microsoft.com/office/drawing/2014/main" id="{0EC97374-0470-4DB9-96D7-5CBF4C01BD92}"/>
              </a:ext>
            </a:extLst>
          </p:cNvPr>
          <p:cNvSpPr/>
          <p:nvPr/>
        </p:nvSpPr>
        <p:spPr>
          <a:xfrm>
            <a:off x="5885096" y="3884985"/>
            <a:ext cx="1909187" cy="18220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Losange 54">
            <a:extLst>
              <a:ext uri="{FF2B5EF4-FFF2-40B4-BE49-F238E27FC236}">
                <a16:creationId xmlns:a16="http://schemas.microsoft.com/office/drawing/2014/main" id="{5C4B65CA-2587-485B-B160-CC27D7D7C59C}"/>
              </a:ext>
            </a:extLst>
          </p:cNvPr>
          <p:cNvSpPr/>
          <p:nvPr/>
        </p:nvSpPr>
        <p:spPr>
          <a:xfrm>
            <a:off x="6375011" y="2341297"/>
            <a:ext cx="246580" cy="287677"/>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Losange 55">
            <a:extLst>
              <a:ext uri="{FF2B5EF4-FFF2-40B4-BE49-F238E27FC236}">
                <a16:creationId xmlns:a16="http://schemas.microsoft.com/office/drawing/2014/main" id="{956E3B44-8A3F-4B53-A177-11AC6634A33D}"/>
              </a:ext>
            </a:extLst>
          </p:cNvPr>
          <p:cNvSpPr/>
          <p:nvPr/>
        </p:nvSpPr>
        <p:spPr>
          <a:xfrm>
            <a:off x="6072035" y="1956140"/>
            <a:ext cx="246580" cy="287677"/>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5512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6" grpId="0"/>
      <p:bldP spid="47" grpId="0" animBg="1"/>
      <p:bldP spid="48" grpId="0" animBg="1"/>
      <p:bldP spid="53" grpId="0" animBg="1"/>
      <p:bldP spid="55" grpId="0" animBg="1"/>
      <p:bldP spid="5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DACF387-1AA0-4CE3-8325-597E822B0624}"/>
              </a:ext>
            </a:extLst>
          </p:cNvPr>
          <p:cNvPicPr>
            <a:picLocks noChangeAspect="1"/>
          </p:cNvPicPr>
          <p:nvPr/>
        </p:nvPicPr>
        <p:blipFill>
          <a:blip r:embed="rId2"/>
          <a:stretch>
            <a:fillRect/>
          </a:stretch>
        </p:blipFill>
        <p:spPr>
          <a:xfrm>
            <a:off x="102510" y="4417119"/>
            <a:ext cx="11986979" cy="1502609"/>
          </a:xfrm>
          <a:prstGeom prst="rect">
            <a:avLst/>
          </a:prstGeom>
        </p:spPr>
      </p:pic>
      <p:cxnSp>
        <p:nvCxnSpPr>
          <p:cNvPr id="2" name="Connecteur droit 1">
            <a:extLst>
              <a:ext uri="{FF2B5EF4-FFF2-40B4-BE49-F238E27FC236}">
                <a16:creationId xmlns:a16="http://schemas.microsoft.com/office/drawing/2014/main" id="{3D9068F7-4562-41D2-BEA5-FFDC23AF0B53}"/>
              </a:ext>
            </a:extLst>
          </p:cNvPr>
          <p:cNvCxnSpPr/>
          <p:nvPr/>
        </p:nvCxnSpPr>
        <p:spPr>
          <a:xfrm>
            <a:off x="0" y="3429000"/>
            <a:ext cx="12192000" cy="0"/>
          </a:xfrm>
          <a:prstGeom prst="line">
            <a:avLst/>
          </a:prstGeom>
          <a:ln w="19050">
            <a:solidFill>
              <a:schemeClr val="bg2">
                <a:lumMod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4F683984-9264-41C2-ABB5-35F574E0501C}"/>
              </a:ext>
            </a:extLst>
          </p:cNvPr>
          <p:cNvSpPr txBox="1"/>
          <p:nvPr/>
        </p:nvSpPr>
        <p:spPr>
          <a:xfrm>
            <a:off x="-98810" y="3592847"/>
            <a:ext cx="3545395" cy="461665"/>
          </a:xfrm>
          <a:prstGeom prst="rect">
            <a:avLst/>
          </a:prstGeom>
          <a:noFill/>
        </p:spPr>
        <p:txBody>
          <a:bodyPr wrap="square" rtlCol="0">
            <a:spAutoFit/>
          </a:bodyPr>
          <a:lstStyle/>
          <a:p>
            <a:pPr algn="ctr"/>
            <a:r>
              <a:rPr lang="fr-FR" sz="2400" b="1" i="1" dirty="0"/>
              <a:t>La requête transformée </a:t>
            </a:r>
          </a:p>
        </p:txBody>
      </p:sp>
      <p:sp>
        <p:nvSpPr>
          <p:cNvPr id="4" name="ZoneTexte 3">
            <a:extLst>
              <a:ext uri="{FF2B5EF4-FFF2-40B4-BE49-F238E27FC236}">
                <a16:creationId xmlns:a16="http://schemas.microsoft.com/office/drawing/2014/main" id="{D2AB1777-F6A7-4604-8F7F-B88E4BA92BA7}"/>
              </a:ext>
            </a:extLst>
          </p:cNvPr>
          <p:cNvSpPr txBox="1"/>
          <p:nvPr/>
        </p:nvSpPr>
        <p:spPr>
          <a:xfrm>
            <a:off x="127280" y="2845014"/>
            <a:ext cx="5837256" cy="461665"/>
          </a:xfrm>
          <a:prstGeom prst="rect">
            <a:avLst/>
          </a:prstGeom>
          <a:noFill/>
        </p:spPr>
        <p:txBody>
          <a:bodyPr wrap="square" rtlCol="0">
            <a:spAutoFit/>
          </a:bodyPr>
          <a:lstStyle/>
          <a:p>
            <a:r>
              <a:rPr lang="fr-FR" sz="2400" b="1" i="1" dirty="0"/>
              <a:t>La requête initiale</a:t>
            </a:r>
          </a:p>
        </p:txBody>
      </p:sp>
      <p:sp>
        <p:nvSpPr>
          <p:cNvPr id="14" name="Rectangle 13">
            <a:extLst>
              <a:ext uri="{FF2B5EF4-FFF2-40B4-BE49-F238E27FC236}">
                <a16:creationId xmlns:a16="http://schemas.microsoft.com/office/drawing/2014/main" id="{F6C86418-CFB7-4E17-9616-7108C7693B52}"/>
              </a:ext>
            </a:extLst>
          </p:cNvPr>
          <p:cNvSpPr/>
          <p:nvPr/>
        </p:nvSpPr>
        <p:spPr>
          <a:xfrm>
            <a:off x="1750087" y="4994130"/>
            <a:ext cx="10056726" cy="341644"/>
          </a:xfrm>
          <a:prstGeom prst="rect">
            <a:avLst/>
          </a:prstGeom>
          <a:solidFill>
            <a:srgbClr val="FF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B874D435-45FF-4DC6-8187-CE35EB40837D}"/>
              </a:ext>
            </a:extLst>
          </p:cNvPr>
          <p:cNvPicPr>
            <a:picLocks noChangeAspect="1"/>
          </p:cNvPicPr>
          <p:nvPr/>
        </p:nvPicPr>
        <p:blipFill>
          <a:blip r:embed="rId3"/>
          <a:stretch>
            <a:fillRect/>
          </a:stretch>
        </p:blipFill>
        <p:spPr>
          <a:xfrm>
            <a:off x="398533" y="404279"/>
            <a:ext cx="7428018" cy="1956416"/>
          </a:xfrm>
          <a:prstGeom prst="rect">
            <a:avLst/>
          </a:prstGeom>
        </p:spPr>
      </p:pic>
      <p:pic>
        <p:nvPicPr>
          <p:cNvPr id="8" name="Image 7">
            <a:extLst>
              <a:ext uri="{FF2B5EF4-FFF2-40B4-BE49-F238E27FC236}">
                <a16:creationId xmlns:a16="http://schemas.microsoft.com/office/drawing/2014/main" id="{6A5BF326-2C26-406C-9042-4FADF9B4D86B}"/>
              </a:ext>
            </a:extLst>
          </p:cNvPr>
          <p:cNvPicPr>
            <a:picLocks noChangeAspect="1"/>
          </p:cNvPicPr>
          <p:nvPr/>
        </p:nvPicPr>
        <p:blipFill>
          <a:blip r:embed="rId4"/>
          <a:stretch>
            <a:fillRect/>
          </a:stretch>
        </p:blipFill>
        <p:spPr>
          <a:xfrm>
            <a:off x="2072107" y="404279"/>
            <a:ext cx="657225" cy="333375"/>
          </a:xfrm>
          <a:prstGeom prst="rect">
            <a:avLst/>
          </a:prstGeom>
        </p:spPr>
      </p:pic>
      <p:pic>
        <p:nvPicPr>
          <p:cNvPr id="10" name="Image 9">
            <a:extLst>
              <a:ext uri="{FF2B5EF4-FFF2-40B4-BE49-F238E27FC236}">
                <a16:creationId xmlns:a16="http://schemas.microsoft.com/office/drawing/2014/main" id="{91B0DDC3-B27E-49D8-A140-4A8880F9C688}"/>
              </a:ext>
            </a:extLst>
          </p:cNvPr>
          <p:cNvPicPr>
            <a:picLocks noChangeAspect="1"/>
          </p:cNvPicPr>
          <p:nvPr/>
        </p:nvPicPr>
        <p:blipFill>
          <a:blip r:embed="rId4"/>
          <a:stretch>
            <a:fillRect/>
          </a:stretch>
        </p:blipFill>
        <p:spPr>
          <a:xfrm>
            <a:off x="1269914" y="4464835"/>
            <a:ext cx="657225" cy="333375"/>
          </a:xfrm>
          <a:prstGeom prst="rect">
            <a:avLst/>
          </a:prstGeom>
        </p:spPr>
      </p:pic>
    </p:spTree>
    <p:extLst>
      <p:ext uri="{BB962C8B-B14F-4D97-AF65-F5344CB8AC3E}">
        <p14:creationId xmlns:p14="http://schemas.microsoft.com/office/powerpoint/2010/main" val="2398641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8FC1337-9742-4AF9-B364-B3EE48B1F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28" y="2175078"/>
            <a:ext cx="4013406" cy="3873699"/>
          </a:xfrm>
          <a:prstGeom prst="rect">
            <a:avLst/>
          </a:prstGeom>
        </p:spPr>
      </p:pic>
      <p:pic>
        <p:nvPicPr>
          <p:cNvPr id="5" name="Image 4">
            <a:extLst>
              <a:ext uri="{FF2B5EF4-FFF2-40B4-BE49-F238E27FC236}">
                <a16:creationId xmlns:a16="http://schemas.microsoft.com/office/drawing/2014/main" id="{BFDE0B42-8026-47FB-971B-DA82C773F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491" y="385832"/>
            <a:ext cx="2066925" cy="1781175"/>
          </a:xfrm>
          <a:prstGeom prst="rect">
            <a:avLst/>
          </a:prstGeom>
        </p:spPr>
      </p:pic>
      <p:cxnSp>
        <p:nvCxnSpPr>
          <p:cNvPr id="7" name="Connecteur droit 6">
            <a:extLst>
              <a:ext uri="{FF2B5EF4-FFF2-40B4-BE49-F238E27FC236}">
                <a16:creationId xmlns:a16="http://schemas.microsoft.com/office/drawing/2014/main" id="{764C5EE1-005B-48E7-9321-61260ABABFE2}"/>
              </a:ext>
            </a:extLst>
          </p:cNvPr>
          <p:cNvCxnSpPr>
            <a:cxnSpLocks/>
          </p:cNvCxnSpPr>
          <p:nvPr/>
        </p:nvCxnSpPr>
        <p:spPr>
          <a:xfrm flipV="1">
            <a:off x="1339405" y="904352"/>
            <a:ext cx="1829482" cy="1384563"/>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EA87CC41-EC98-4FAA-AB5C-217E33E299E2}"/>
              </a:ext>
            </a:extLst>
          </p:cNvPr>
          <p:cNvCxnSpPr>
            <a:cxnSpLocks/>
          </p:cNvCxnSpPr>
          <p:nvPr/>
        </p:nvCxnSpPr>
        <p:spPr>
          <a:xfrm flipV="1">
            <a:off x="4009292" y="1596633"/>
            <a:ext cx="410605" cy="2945222"/>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7CCB91B1-AA18-40E7-91ED-C8A061676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8144" y="1981084"/>
            <a:ext cx="1109327" cy="1204490"/>
          </a:xfrm>
          <a:prstGeom prst="rect">
            <a:avLst/>
          </a:prstGeom>
        </p:spPr>
      </p:pic>
      <p:cxnSp>
        <p:nvCxnSpPr>
          <p:cNvPr id="15" name="Connecteur droit 14">
            <a:extLst>
              <a:ext uri="{FF2B5EF4-FFF2-40B4-BE49-F238E27FC236}">
                <a16:creationId xmlns:a16="http://schemas.microsoft.com/office/drawing/2014/main" id="{C45BC9C7-70D6-4223-96E1-9112CF8E5912}"/>
              </a:ext>
            </a:extLst>
          </p:cNvPr>
          <p:cNvCxnSpPr>
            <a:cxnSpLocks/>
          </p:cNvCxnSpPr>
          <p:nvPr/>
        </p:nvCxnSpPr>
        <p:spPr>
          <a:xfrm flipV="1">
            <a:off x="3297176" y="3185574"/>
            <a:ext cx="2159079" cy="2431456"/>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3B7CABBC-288E-4FAB-B570-5E79497A4C81}"/>
              </a:ext>
            </a:extLst>
          </p:cNvPr>
          <p:cNvCxnSpPr>
            <a:cxnSpLocks/>
          </p:cNvCxnSpPr>
          <p:nvPr/>
        </p:nvCxnSpPr>
        <p:spPr>
          <a:xfrm flipV="1">
            <a:off x="1698171" y="1969786"/>
            <a:ext cx="3054699" cy="205293"/>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F9A8285A-3B12-4646-A9CD-D16DAC11F20C}"/>
              </a:ext>
            </a:extLst>
          </p:cNvPr>
          <p:cNvSpPr txBox="1"/>
          <p:nvPr/>
        </p:nvSpPr>
        <p:spPr>
          <a:xfrm>
            <a:off x="5947519" y="309833"/>
            <a:ext cx="5999972"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Plusieurs points de vues peuvent coexister sur les mêmes données</a:t>
            </a:r>
          </a:p>
        </p:txBody>
      </p:sp>
    </p:spTree>
    <p:extLst>
      <p:ext uri="{BB962C8B-B14F-4D97-AF65-F5344CB8AC3E}">
        <p14:creationId xmlns:p14="http://schemas.microsoft.com/office/powerpoint/2010/main" val="31881693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8CD94E-440C-455E-A804-6A969DF0E0C0}"/>
              </a:ext>
            </a:extLst>
          </p:cNvPr>
          <p:cNvSpPr txBox="1"/>
          <p:nvPr/>
        </p:nvSpPr>
        <p:spPr>
          <a:xfrm>
            <a:off x="182545" y="2921168"/>
            <a:ext cx="118269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Petite précision technique…</a:t>
            </a:r>
          </a:p>
        </p:txBody>
      </p:sp>
    </p:spTree>
    <p:extLst>
      <p:ext uri="{BB962C8B-B14F-4D97-AF65-F5344CB8AC3E}">
        <p14:creationId xmlns:p14="http://schemas.microsoft.com/office/powerpoint/2010/main" val="429295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8CD94E-440C-455E-A804-6A969DF0E0C0}"/>
              </a:ext>
            </a:extLst>
          </p:cNvPr>
          <p:cNvSpPr txBox="1"/>
          <p:nvPr/>
        </p:nvSpPr>
        <p:spPr>
          <a:xfrm>
            <a:off x="633047" y="1406768"/>
            <a:ext cx="11354638"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Aucun paradigme de recherche actuel ne permet de </a:t>
            </a:r>
            <a:r>
              <a:rPr kumimoji="0" lang="fr-FR" sz="60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valoriser un graphe en temps que graphe</a:t>
            </a: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t>
            </a:r>
          </a:p>
        </p:txBody>
      </p:sp>
    </p:spTree>
    <p:extLst>
      <p:ext uri="{BB962C8B-B14F-4D97-AF65-F5344CB8AC3E}">
        <p14:creationId xmlns:p14="http://schemas.microsoft.com/office/powerpoint/2010/main" val="3533951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3DE928-E5CC-4721-8698-851BCBAD7E59}"/>
              </a:ext>
            </a:extLst>
          </p:cNvPr>
          <p:cNvSpPr txBox="1">
            <a:spLocks/>
          </p:cNvSpPr>
          <p:nvPr/>
        </p:nvSpPr>
        <p:spPr>
          <a:xfrm>
            <a:off x="455997" y="268949"/>
            <a:ext cx="1128000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72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100 % côté client</a:t>
            </a:r>
            <a:endParaRPr kumimoji="0" lang="fr-FR" sz="4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endParaRPr>
          </a:p>
        </p:txBody>
      </p:sp>
      <p:pic>
        <p:nvPicPr>
          <p:cNvPr id="4" name="Graphique 3">
            <a:extLst>
              <a:ext uri="{FF2B5EF4-FFF2-40B4-BE49-F238E27FC236}">
                <a16:creationId xmlns:a16="http://schemas.microsoft.com/office/drawing/2014/main" id="{3D7400A8-005E-4A0F-B50E-AFCE2D9FC6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838" y="2170443"/>
            <a:ext cx="3322759" cy="3797439"/>
          </a:xfrm>
          <a:prstGeom prst="rect">
            <a:avLst/>
          </a:prstGeom>
        </p:spPr>
      </p:pic>
      <p:sp>
        <p:nvSpPr>
          <p:cNvPr id="5" name="Espace réservé du contenu 2">
            <a:extLst>
              <a:ext uri="{FF2B5EF4-FFF2-40B4-BE49-F238E27FC236}">
                <a16:creationId xmlns:a16="http://schemas.microsoft.com/office/drawing/2014/main" id="{2AC90F9A-7DEB-429E-BE4B-269A9C0FDB19}"/>
              </a:ext>
            </a:extLst>
          </p:cNvPr>
          <p:cNvSpPr txBox="1">
            <a:spLocks/>
          </p:cNvSpPr>
          <p:nvPr/>
        </p:nvSpPr>
        <p:spPr>
          <a:xfrm>
            <a:off x="5707463" y="1762667"/>
            <a:ext cx="5335676" cy="4826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Toute l’interprétation de cette configuration se fait </a:t>
            </a:r>
            <a:r>
              <a:rPr kumimoji="0" lang="fr-FR" sz="2800" b="1" i="0" u="none" strike="noStrike" kern="1200" cap="none" spc="0" normalizeH="0" baseline="0" noProof="0" dirty="0">
                <a:ln>
                  <a:noFill/>
                </a:ln>
                <a:solidFill>
                  <a:prstClr val="black"/>
                </a:solidFill>
                <a:effectLst/>
                <a:uLnTx/>
                <a:uFillTx/>
                <a:latin typeface="Calibri" panose="020F0502020204030204"/>
                <a:ea typeface="+mn-ea"/>
                <a:cs typeface="+mn-cs"/>
              </a:rPr>
              <a:t>côté client</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dans le navigateur – pas de serveur « middleware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err="1">
                <a:ln>
                  <a:noFill/>
                </a:ln>
                <a:solidFill>
                  <a:prstClr val="black"/>
                </a:solidFill>
                <a:effectLst/>
                <a:uLnTx/>
                <a:uFillTx/>
                <a:latin typeface="Calibri" panose="020F0502020204030204"/>
                <a:ea typeface="+mn-ea"/>
                <a:cs typeface="+mn-cs"/>
              </a:rPr>
              <a:t>Sparnatural</a:t>
            </a: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 ne demande aucun déploiement de serveur supplémentaire – seulement des données disponibles en SPARQL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Un déploiement facilité</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rPr>
              <a:t>Des cycles de test raccourcis</a:t>
            </a:r>
          </a:p>
        </p:txBody>
      </p:sp>
    </p:spTree>
    <p:extLst>
      <p:ext uri="{BB962C8B-B14F-4D97-AF65-F5344CB8AC3E}">
        <p14:creationId xmlns:p14="http://schemas.microsoft.com/office/powerpoint/2010/main" val="17283053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8CD94E-440C-455E-A804-6A969DF0E0C0}"/>
              </a:ext>
            </a:extLst>
          </p:cNvPr>
          <p:cNvSpPr txBox="1"/>
          <p:nvPr/>
        </p:nvSpPr>
        <p:spPr>
          <a:xfrm>
            <a:off x="182545" y="1195088"/>
            <a:ext cx="11826910" cy="47089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Pour valoriser un graphe de connaissance, faut-il le montrer de façon </a:t>
            </a:r>
            <a:r>
              <a:rPr kumimoji="0" lang="fr-FR" sz="6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simple(-</a:t>
            </a:r>
            <a:r>
              <a:rPr kumimoji="0" lang="fr-FR" sz="6000" b="1"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iste</a:t>
            </a:r>
            <a:r>
              <a:rPr kumimoji="0" lang="fr-FR" sz="6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t>
            </a: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ou au contraire de façon riche mais plus </a:t>
            </a:r>
            <a:r>
              <a:rPr kumimoji="0" lang="fr-FR" sz="6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complexe</a:t>
            </a: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p>
        </p:txBody>
      </p:sp>
    </p:spTree>
    <p:extLst>
      <p:ext uri="{BB962C8B-B14F-4D97-AF65-F5344CB8AC3E}">
        <p14:creationId xmlns:p14="http://schemas.microsoft.com/office/powerpoint/2010/main" val="867026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8CD94E-440C-455E-A804-6A969DF0E0C0}"/>
              </a:ext>
            </a:extLst>
          </p:cNvPr>
          <p:cNvSpPr txBox="1"/>
          <p:nvPr/>
        </p:nvSpPr>
        <p:spPr>
          <a:xfrm>
            <a:off x="182545" y="1997839"/>
            <a:ext cx="1182691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Comment faire </a:t>
            </a:r>
            <a:r>
              <a:rPr kumimoji="0" lang="fr-FR" sz="6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co-exister différents points de vue</a:t>
            </a: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sur le même graphe de données ?</a:t>
            </a:r>
          </a:p>
        </p:txBody>
      </p:sp>
    </p:spTree>
    <p:extLst>
      <p:ext uri="{BB962C8B-B14F-4D97-AF65-F5344CB8AC3E}">
        <p14:creationId xmlns:p14="http://schemas.microsoft.com/office/powerpoint/2010/main" val="583554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8CD94E-440C-455E-A804-6A969DF0E0C0}"/>
              </a:ext>
            </a:extLst>
          </p:cNvPr>
          <p:cNvSpPr txBox="1"/>
          <p:nvPr/>
        </p:nvSpPr>
        <p:spPr>
          <a:xfrm>
            <a:off x="182545" y="1997839"/>
            <a:ext cx="1182691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Comment peut-on </a:t>
            </a:r>
            <a:r>
              <a:rPr kumimoji="0" lang="fr-FR" sz="6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automatiser</a:t>
            </a: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 simplifier la production de ces configurations d’affichage ?</a:t>
            </a:r>
          </a:p>
        </p:txBody>
      </p:sp>
    </p:spTree>
    <p:extLst>
      <p:ext uri="{BB962C8B-B14F-4D97-AF65-F5344CB8AC3E}">
        <p14:creationId xmlns:p14="http://schemas.microsoft.com/office/powerpoint/2010/main" val="5745645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564B79E9-1186-46A8-B219-6105C741A6E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9334" b="1"/>
          <a:stretch/>
        </p:blipFill>
        <p:spPr>
          <a:xfrm>
            <a:off x="20" y="1"/>
            <a:ext cx="12191980" cy="6857999"/>
          </a:xfrm>
          <a:prstGeom prst="rect">
            <a:avLst/>
          </a:prstGeom>
        </p:spPr>
      </p:pic>
      <p:sp>
        <p:nvSpPr>
          <p:cNvPr id="2" name="Titre 1">
            <a:extLst>
              <a:ext uri="{FF2B5EF4-FFF2-40B4-BE49-F238E27FC236}">
                <a16:creationId xmlns:a16="http://schemas.microsoft.com/office/drawing/2014/main" id="{790C0DDC-4035-48D7-B4DA-2EB14954AA3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8000" b="1" dirty="0">
                <a:solidFill>
                  <a:srgbClr val="FFFFFF"/>
                </a:solidFill>
              </a:rPr>
              <a:t>Innovation ouverte et </a:t>
            </a:r>
            <a:r>
              <a:rPr lang="en-US" sz="8000" b="1" dirty="0" err="1">
                <a:solidFill>
                  <a:srgbClr val="FFFFFF"/>
                </a:solidFill>
              </a:rPr>
              <a:t>communauté</a:t>
            </a:r>
            <a:endParaRPr lang="en-US" sz="8000" b="1" dirty="0">
              <a:solidFill>
                <a:srgbClr val="FFFFFF"/>
              </a:solidFill>
            </a:endParaRPr>
          </a:p>
        </p:txBody>
      </p:sp>
      <p:sp>
        <p:nvSpPr>
          <p:cNvPr id="3" name="Espace réservé du texte 2">
            <a:extLst>
              <a:ext uri="{FF2B5EF4-FFF2-40B4-BE49-F238E27FC236}">
                <a16:creationId xmlns:a16="http://schemas.microsoft.com/office/drawing/2014/main" id="{859BA6AC-8C7F-449A-9116-A4B5B00004F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2181958471"/>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F1BC31A2-D402-41B0-B2E1-087408D798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969" y="2220684"/>
            <a:ext cx="4683996" cy="3747197"/>
          </a:xfrm>
          <a:prstGeom prst="rect">
            <a:avLst/>
          </a:prstGeom>
        </p:spPr>
      </p:pic>
      <p:sp>
        <p:nvSpPr>
          <p:cNvPr id="6" name="Titre 1">
            <a:extLst>
              <a:ext uri="{FF2B5EF4-FFF2-40B4-BE49-F238E27FC236}">
                <a16:creationId xmlns:a16="http://schemas.microsoft.com/office/drawing/2014/main" id="{FBB69730-DBF6-4D27-9F26-E2D1D8BDEB10}"/>
              </a:ext>
            </a:extLst>
          </p:cNvPr>
          <p:cNvSpPr txBox="1">
            <a:spLocks/>
          </p:cNvSpPr>
          <p:nvPr/>
        </p:nvSpPr>
        <p:spPr>
          <a:xfrm>
            <a:off x="711969" y="384376"/>
            <a:ext cx="11024034"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7200" dirty="0">
                <a:latin typeface="Century Gothic" panose="020B0502020202020204" pitchFamily="34" charset="0"/>
              </a:rPr>
              <a:t>Innovation ouverte…</a:t>
            </a:r>
            <a:endParaRPr lang="fr-FR" dirty="0">
              <a:latin typeface="Century Gothic" panose="020B0502020202020204" pitchFamily="34" charset="0"/>
            </a:endParaRPr>
          </a:p>
        </p:txBody>
      </p:sp>
      <p:sp>
        <p:nvSpPr>
          <p:cNvPr id="7" name="Espace réservé du contenu 2">
            <a:extLst>
              <a:ext uri="{FF2B5EF4-FFF2-40B4-BE49-F238E27FC236}">
                <a16:creationId xmlns:a16="http://schemas.microsoft.com/office/drawing/2014/main" id="{047723D5-14E6-460F-A0CC-26A84EDF65D3}"/>
              </a:ext>
            </a:extLst>
          </p:cNvPr>
          <p:cNvSpPr txBox="1">
            <a:spLocks/>
          </p:cNvSpPr>
          <p:nvPr/>
        </p:nvSpPr>
        <p:spPr>
          <a:xfrm>
            <a:off x="6481186" y="1825625"/>
            <a:ext cx="5335676" cy="4826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License d’utilisation </a:t>
            </a:r>
            <a:r>
              <a:rPr lang="fr-FR" sz="3200" b="1" dirty="0"/>
              <a:t>LGPL 3.0 </a:t>
            </a:r>
            <a:r>
              <a:rPr lang="fr-FR" dirty="0"/>
              <a:t>:</a:t>
            </a:r>
          </a:p>
          <a:p>
            <a:pPr lvl="1"/>
            <a:r>
              <a:rPr lang="fr-FR" dirty="0"/>
              <a:t>Utilisation, y compris commerciale</a:t>
            </a:r>
          </a:p>
          <a:p>
            <a:pPr lvl="1"/>
            <a:r>
              <a:rPr lang="fr-FR" dirty="0"/>
              <a:t>Modification</a:t>
            </a:r>
          </a:p>
          <a:p>
            <a:pPr lvl="1"/>
            <a:r>
              <a:rPr lang="fr-FR" dirty="0"/>
              <a:t>Distribution</a:t>
            </a:r>
          </a:p>
          <a:p>
            <a:r>
              <a:rPr lang="fr-FR" dirty="0"/>
              <a:t>Conditions :</a:t>
            </a:r>
          </a:p>
          <a:p>
            <a:pPr lvl="1"/>
            <a:r>
              <a:rPr lang="fr-FR" dirty="0"/>
              <a:t>Mention de copyright et préservation du texte de licence</a:t>
            </a:r>
          </a:p>
          <a:p>
            <a:pPr lvl="1"/>
            <a:r>
              <a:rPr lang="fr-FR" dirty="0"/>
              <a:t>Toute modification au code source doit être publiée sur la même </a:t>
            </a:r>
            <a:r>
              <a:rPr lang="fr-FR" dirty="0" err="1"/>
              <a:t>license</a:t>
            </a:r>
            <a:endParaRPr lang="fr-FR" dirty="0"/>
          </a:p>
          <a:p>
            <a:r>
              <a:rPr lang="fr-FR" dirty="0"/>
              <a:t>But : créer une communauté d’utilisateurs</a:t>
            </a:r>
          </a:p>
        </p:txBody>
      </p:sp>
    </p:spTree>
    <p:extLst>
      <p:ext uri="{BB962C8B-B14F-4D97-AF65-F5344CB8AC3E}">
        <p14:creationId xmlns:p14="http://schemas.microsoft.com/office/powerpoint/2010/main" val="2632205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FBB69730-DBF6-4D27-9F26-E2D1D8BDEB10}"/>
              </a:ext>
            </a:extLst>
          </p:cNvPr>
          <p:cNvSpPr txBox="1">
            <a:spLocks/>
          </p:cNvSpPr>
          <p:nvPr/>
        </p:nvSpPr>
        <p:spPr>
          <a:xfrm>
            <a:off x="711969" y="384376"/>
            <a:ext cx="11024034"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7200" dirty="0">
                <a:latin typeface="Century Gothic" panose="020B0502020202020204" pitchFamily="34" charset="0"/>
              </a:rPr>
              <a:t>… donc documentation</a:t>
            </a:r>
            <a:endParaRPr lang="fr-FR" dirty="0">
              <a:latin typeface="Century Gothic" panose="020B0502020202020204" pitchFamily="34" charset="0"/>
            </a:endParaRPr>
          </a:p>
        </p:txBody>
      </p:sp>
      <p:sp>
        <p:nvSpPr>
          <p:cNvPr id="7" name="Espace réservé du contenu 2">
            <a:extLst>
              <a:ext uri="{FF2B5EF4-FFF2-40B4-BE49-F238E27FC236}">
                <a16:creationId xmlns:a16="http://schemas.microsoft.com/office/drawing/2014/main" id="{047723D5-14E6-460F-A0CC-26A84EDF65D3}"/>
              </a:ext>
            </a:extLst>
          </p:cNvPr>
          <p:cNvSpPr txBox="1">
            <a:spLocks/>
          </p:cNvSpPr>
          <p:nvPr/>
        </p:nvSpPr>
        <p:spPr>
          <a:xfrm>
            <a:off x="5667271" y="3428999"/>
            <a:ext cx="6149592" cy="32230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4000" dirty="0">
                <a:hlinkClick r:id="rId2"/>
              </a:rPr>
              <a:t>https://docs.sparnatural.eu/</a:t>
            </a:r>
            <a:r>
              <a:rPr lang="fr-FR" sz="4000" dirty="0"/>
              <a:t> </a:t>
            </a:r>
          </a:p>
        </p:txBody>
      </p:sp>
      <p:pic>
        <p:nvPicPr>
          <p:cNvPr id="3" name="Graphique 2">
            <a:extLst>
              <a:ext uri="{FF2B5EF4-FFF2-40B4-BE49-F238E27FC236}">
                <a16:creationId xmlns:a16="http://schemas.microsoft.com/office/drawing/2014/main" id="{33DE3D7A-B56C-4FDA-A8D7-5BAA712F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668" y="2250829"/>
            <a:ext cx="4308232" cy="3446585"/>
          </a:xfrm>
          <a:prstGeom prst="rect">
            <a:avLst/>
          </a:prstGeom>
        </p:spPr>
      </p:pic>
    </p:spTree>
    <p:extLst>
      <p:ext uri="{BB962C8B-B14F-4D97-AF65-F5344CB8AC3E}">
        <p14:creationId xmlns:p14="http://schemas.microsoft.com/office/powerpoint/2010/main" val="3320077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8A1E4E-2529-462D-82D6-D4A3853F83B2}"/>
              </a:ext>
            </a:extLst>
          </p:cNvPr>
          <p:cNvSpPr txBox="1">
            <a:spLocks/>
          </p:cNvSpPr>
          <p:nvPr/>
        </p:nvSpPr>
        <p:spPr>
          <a:xfrm>
            <a:off x="455997" y="268949"/>
            <a:ext cx="11280006"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72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Une dernière petite vidéo ?</a:t>
            </a:r>
            <a:endParaRPr kumimoji="0" lang="fr-FR" sz="4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endParaRPr>
          </a:p>
        </p:txBody>
      </p:sp>
      <p:sp>
        <p:nvSpPr>
          <p:cNvPr id="3" name="ZoneTexte 2">
            <a:extLst>
              <a:ext uri="{FF2B5EF4-FFF2-40B4-BE49-F238E27FC236}">
                <a16:creationId xmlns:a16="http://schemas.microsoft.com/office/drawing/2014/main" id="{07378660-AE38-4242-A848-4EF713F61EAB}"/>
              </a:ext>
            </a:extLst>
          </p:cNvPr>
          <p:cNvSpPr txBox="1"/>
          <p:nvPr/>
        </p:nvSpPr>
        <p:spPr>
          <a:xfrm>
            <a:off x="2240781" y="3265342"/>
            <a:ext cx="7455877" cy="769441"/>
          </a:xfrm>
          <a:prstGeom prst="rect">
            <a:avLst/>
          </a:prstGeom>
          <a:noFill/>
        </p:spPr>
        <p:txBody>
          <a:bodyPr wrap="square" rtlCol="0">
            <a:spAutoFit/>
          </a:bodyPr>
          <a:lstStyle/>
          <a:p>
            <a:r>
              <a:rPr lang="fr-FR" sz="4400" dirty="0">
                <a:hlinkClick r:id="rId2"/>
              </a:rPr>
              <a:t>https://youtu.be/93XV-SZD6tk</a:t>
            </a:r>
            <a:r>
              <a:rPr lang="fr-FR" sz="4400" dirty="0"/>
              <a:t> </a:t>
            </a:r>
          </a:p>
        </p:txBody>
      </p:sp>
    </p:spTree>
    <p:extLst>
      <p:ext uri="{BB962C8B-B14F-4D97-AF65-F5344CB8AC3E}">
        <p14:creationId xmlns:p14="http://schemas.microsoft.com/office/powerpoint/2010/main" val="2932278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564B79E9-1186-46A8-B219-6105C741A6E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9334" b="1"/>
          <a:stretch/>
        </p:blipFill>
        <p:spPr>
          <a:xfrm>
            <a:off x="20" y="1"/>
            <a:ext cx="12191980" cy="6857999"/>
          </a:xfrm>
          <a:prstGeom prst="rect">
            <a:avLst/>
          </a:prstGeom>
        </p:spPr>
      </p:pic>
      <p:sp>
        <p:nvSpPr>
          <p:cNvPr id="2" name="Titre 1">
            <a:extLst>
              <a:ext uri="{FF2B5EF4-FFF2-40B4-BE49-F238E27FC236}">
                <a16:creationId xmlns:a16="http://schemas.microsoft.com/office/drawing/2014/main" id="{790C0DDC-4035-48D7-B4DA-2EB14954AA3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8000" b="1" dirty="0">
                <a:solidFill>
                  <a:srgbClr val="FFFFFF"/>
                </a:solidFill>
              </a:rPr>
              <a:t>Les </a:t>
            </a:r>
            <a:r>
              <a:rPr lang="en-US" sz="8000" b="1" dirty="0" err="1">
                <a:solidFill>
                  <a:srgbClr val="FFFFFF"/>
                </a:solidFill>
              </a:rPr>
              <a:t>enjeux</a:t>
            </a:r>
            <a:r>
              <a:rPr lang="en-US" sz="8000" b="1" dirty="0">
                <a:solidFill>
                  <a:srgbClr val="FFFFFF"/>
                </a:solidFill>
              </a:rPr>
              <a:t> et les </a:t>
            </a:r>
            <a:r>
              <a:rPr lang="en-US" sz="8000" b="1" dirty="0" err="1">
                <a:solidFill>
                  <a:srgbClr val="FFFFFF"/>
                </a:solidFill>
              </a:rPr>
              <a:t>pistes</a:t>
            </a:r>
            <a:endParaRPr lang="en-US" sz="8000" b="1" dirty="0">
              <a:solidFill>
                <a:srgbClr val="FFFFFF"/>
              </a:solidFill>
            </a:endParaRPr>
          </a:p>
        </p:txBody>
      </p:sp>
      <p:sp>
        <p:nvSpPr>
          <p:cNvPr id="3" name="Espace réservé du texte 2">
            <a:extLst>
              <a:ext uri="{FF2B5EF4-FFF2-40B4-BE49-F238E27FC236}">
                <a16:creationId xmlns:a16="http://schemas.microsoft.com/office/drawing/2014/main" id="{859BA6AC-8C7F-449A-9116-A4B5B00004F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2107602143"/>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56ADF1C-8FA0-4B0F-96BB-3AC0DA91F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28" y="2175078"/>
            <a:ext cx="4013406" cy="3873699"/>
          </a:xfrm>
          <a:prstGeom prst="rect">
            <a:avLst/>
          </a:prstGeom>
        </p:spPr>
      </p:pic>
      <p:cxnSp>
        <p:nvCxnSpPr>
          <p:cNvPr id="4" name="Connecteur droit 3">
            <a:extLst>
              <a:ext uri="{FF2B5EF4-FFF2-40B4-BE49-F238E27FC236}">
                <a16:creationId xmlns:a16="http://schemas.microsoft.com/office/drawing/2014/main" id="{4B009692-018C-4DD7-ACC6-2285E67009F8}"/>
              </a:ext>
            </a:extLst>
          </p:cNvPr>
          <p:cNvCxnSpPr>
            <a:cxnSpLocks/>
          </p:cNvCxnSpPr>
          <p:nvPr/>
        </p:nvCxnSpPr>
        <p:spPr>
          <a:xfrm flipV="1">
            <a:off x="1339405" y="1433937"/>
            <a:ext cx="3033872" cy="854977"/>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D8A5CA7F-8D19-41C9-89CA-D859EE533C31}"/>
              </a:ext>
            </a:extLst>
          </p:cNvPr>
          <p:cNvCxnSpPr>
            <a:cxnSpLocks/>
          </p:cNvCxnSpPr>
          <p:nvPr/>
        </p:nvCxnSpPr>
        <p:spPr>
          <a:xfrm flipV="1">
            <a:off x="3738958" y="2055733"/>
            <a:ext cx="1779831" cy="3104940"/>
          </a:xfrm>
          <a:prstGeom prst="line">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9C0806E3-BD68-4BBD-9884-3B5771168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0084" y="1181456"/>
            <a:ext cx="1167396" cy="1126759"/>
          </a:xfrm>
          <a:prstGeom prst="rect">
            <a:avLst/>
          </a:prstGeom>
        </p:spPr>
      </p:pic>
      <p:sp>
        <p:nvSpPr>
          <p:cNvPr id="7" name="ZoneTexte 6">
            <a:extLst>
              <a:ext uri="{FF2B5EF4-FFF2-40B4-BE49-F238E27FC236}">
                <a16:creationId xmlns:a16="http://schemas.microsoft.com/office/drawing/2014/main" id="{56B7E8B2-5F69-45DD-9FED-1F8CB7F66C79}"/>
              </a:ext>
            </a:extLst>
          </p:cNvPr>
          <p:cNvSpPr txBox="1"/>
          <p:nvPr/>
        </p:nvSpPr>
        <p:spPr>
          <a:xfrm>
            <a:off x="5947519" y="309833"/>
            <a:ext cx="5999972" cy="5262979"/>
          </a:xfrm>
          <a:prstGeom prst="rect">
            <a:avLst/>
          </a:prstGeom>
          <a:noFill/>
        </p:spPr>
        <p:txBody>
          <a:bodyPr wrap="square" rtlCol="0">
            <a:spAutoFit/>
          </a:bodyPr>
          <a:lstStyle/>
          <a:p>
            <a:r>
              <a:rPr lang="fr-FR" sz="4800" dirty="0">
                <a:latin typeface="Century Gothic" panose="020B0502020202020204" pitchFamily="34" charset="0"/>
              </a:rPr>
              <a:t>Génération automatique de la configuration</a:t>
            </a:r>
          </a:p>
          <a:p>
            <a:r>
              <a:rPr lang="fr-FR" sz="4800" dirty="0">
                <a:latin typeface="Century Gothic" panose="020B0502020202020204" pitchFamily="34" charset="0"/>
              </a:rPr>
              <a:t>+</a:t>
            </a:r>
          </a:p>
          <a:p>
            <a:r>
              <a:rPr lang="fr-FR" sz="4800" dirty="0" err="1">
                <a:latin typeface="Century Gothic" panose="020B0502020202020204" pitchFamily="34" charset="0"/>
              </a:rPr>
              <a:t>Multi-points</a:t>
            </a:r>
            <a:r>
              <a:rPr lang="fr-FR" sz="4800" dirty="0">
                <a:latin typeface="Century Gothic" panose="020B0502020202020204" pitchFamily="34" charset="0"/>
              </a:rPr>
              <a:t> de vue dans la même interface</a:t>
            </a:r>
          </a:p>
        </p:txBody>
      </p:sp>
    </p:spTree>
    <p:extLst>
      <p:ext uri="{BB962C8B-B14F-4D97-AF65-F5344CB8AC3E}">
        <p14:creationId xmlns:p14="http://schemas.microsoft.com/office/powerpoint/2010/main" val="2158014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8;p23">
            <a:extLst>
              <a:ext uri="{FF2B5EF4-FFF2-40B4-BE49-F238E27FC236}">
                <a16:creationId xmlns:a16="http://schemas.microsoft.com/office/drawing/2014/main" id="{06AB1464-2997-46F1-9D4B-D46B49905392}"/>
              </a:ext>
            </a:extLst>
          </p:cNvPr>
          <p:cNvPicPr preferRelativeResize="0"/>
          <p:nvPr/>
        </p:nvPicPr>
        <p:blipFill>
          <a:blip r:embed="rId2">
            <a:alphaModFix/>
          </a:blip>
          <a:stretch>
            <a:fillRect/>
          </a:stretch>
        </p:blipFill>
        <p:spPr>
          <a:xfrm>
            <a:off x="2367319" y="1385698"/>
            <a:ext cx="7457361" cy="3820975"/>
          </a:xfrm>
          <a:prstGeom prst="rect">
            <a:avLst/>
          </a:prstGeom>
          <a:noFill/>
          <a:ln>
            <a:noFill/>
          </a:ln>
        </p:spPr>
      </p:pic>
      <p:sp>
        <p:nvSpPr>
          <p:cNvPr id="3" name="ZoneTexte 2">
            <a:extLst>
              <a:ext uri="{FF2B5EF4-FFF2-40B4-BE49-F238E27FC236}">
                <a16:creationId xmlns:a16="http://schemas.microsoft.com/office/drawing/2014/main" id="{A3DEE02D-4AF0-4FC7-8401-4D62A6E29C62}"/>
              </a:ext>
            </a:extLst>
          </p:cNvPr>
          <p:cNvSpPr txBox="1"/>
          <p:nvPr/>
        </p:nvSpPr>
        <p:spPr>
          <a:xfrm>
            <a:off x="0" y="6488668"/>
            <a:ext cx="12192000" cy="369332"/>
          </a:xfrm>
          <a:prstGeom prst="rect">
            <a:avLst/>
          </a:prstGeom>
          <a:noFill/>
        </p:spPr>
        <p:txBody>
          <a:bodyPr wrap="square" rtlCol="0">
            <a:spAutoFit/>
          </a:bodyPr>
          <a:lstStyle/>
          <a:p>
            <a:pPr algn="ctr"/>
            <a:r>
              <a:rPr lang="fr-FR" i="1" dirty="0"/>
              <a:t>Paradigme « boite de recherche »</a:t>
            </a:r>
          </a:p>
        </p:txBody>
      </p:sp>
    </p:spTree>
    <p:extLst>
      <p:ext uri="{BB962C8B-B14F-4D97-AF65-F5344CB8AC3E}">
        <p14:creationId xmlns:p14="http://schemas.microsoft.com/office/powerpoint/2010/main" val="3015268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6B7E8B2-5F69-45DD-9FED-1F8CB7F66C79}"/>
              </a:ext>
            </a:extLst>
          </p:cNvPr>
          <p:cNvSpPr txBox="1"/>
          <p:nvPr/>
        </p:nvSpPr>
        <p:spPr>
          <a:xfrm>
            <a:off x="5947519" y="309833"/>
            <a:ext cx="5999972" cy="1569660"/>
          </a:xfrm>
          <a:prstGeom prst="rect">
            <a:avLst/>
          </a:prstGeom>
          <a:noFill/>
        </p:spPr>
        <p:txBody>
          <a:bodyPr wrap="square" rtlCol="0">
            <a:spAutoFit/>
          </a:bodyPr>
          <a:lstStyle/>
          <a:p>
            <a:r>
              <a:rPr lang="fr-FR" sz="4800" dirty="0">
                <a:latin typeface="Century Gothic" panose="020B0502020202020204" pitchFamily="34" charset="0"/>
              </a:rPr>
              <a:t>Sélection hiérarchisée</a:t>
            </a:r>
          </a:p>
        </p:txBody>
      </p:sp>
      <p:pic>
        <p:nvPicPr>
          <p:cNvPr id="8" name="Image 7">
            <a:extLst>
              <a:ext uri="{FF2B5EF4-FFF2-40B4-BE49-F238E27FC236}">
                <a16:creationId xmlns:a16="http://schemas.microsoft.com/office/drawing/2014/main" id="{CCFF846C-8647-4D95-9E90-2212402BA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44066"/>
            <a:ext cx="8380325" cy="4713933"/>
          </a:xfrm>
          <a:prstGeom prst="rect">
            <a:avLst/>
          </a:prstGeom>
        </p:spPr>
      </p:pic>
    </p:spTree>
    <p:extLst>
      <p:ext uri="{BB962C8B-B14F-4D97-AF65-F5344CB8AC3E}">
        <p14:creationId xmlns:p14="http://schemas.microsoft.com/office/powerpoint/2010/main" val="3761648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6B7E8B2-5F69-45DD-9FED-1F8CB7F66C79}"/>
              </a:ext>
            </a:extLst>
          </p:cNvPr>
          <p:cNvSpPr txBox="1"/>
          <p:nvPr/>
        </p:nvSpPr>
        <p:spPr>
          <a:xfrm>
            <a:off x="281354" y="309833"/>
            <a:ext cx="11666137" cy="830997"/>
          </a:xfrm>
          <a:prstGeom prst="rect">
            <a:avLst/>
          </a:prstGeom>
          <a:noFill/>
        </p:spPr>
        <p:txBody>
          <a:bodyPr wrap="square" rtlCol="0">
            <a:spAutoFit/>
          </a:bodyPr>
          <a:lstStyle/>
          <a:p>
            <a:r>
              <a:rPr lang="fr-FR" sz="4800" dirty="0">
                <a:latin typeface="Century Gothic" panose="020B0502020202020204" pitchFamily="34" charset="0"/>
              </a:rPr>
              <a:t>Recherche géographique</a:t>
            </a:r>
          </a:p>
        </p:txBody>
      </p:sp>
      <p:pic>
        <p:nvPicPr>
          <p:cNvPr id="3" name="Image 2" descr="Une image contenant texte&#10;&#10;Description générée automatiquement">
            <a:extLst>
              <a:ext uri="{FF2B5EF4-FFF2-40B4-BE49-F238E27FC236}">
                <a16:creationId xmlns:a16="http://schemas.microsoft.com/office/drawing/2014/main" id="{94C9C8A6-EA33-44B4-8BD7-9357D7FADB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24" y="2425263"/>
            <a:ext cx="5055752" cy="3836274"/>
          </a:xfrm>
          <a:prstGeom prst="rect">
            <a:avLst/>
          </a:prstGeom>
        </p:spPr>
      </p:pic>
    </p:spTree>
    <p:extLst>
      <p:ext uri="{BB962C8B-B14F-4D97-AF65-F5344CB8AC3E}">
        <p14:creationId xmlns:p14="http://schemas.microsoft.com/office/powerpoint/2010/main" val="207644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C8CD94E-440C-455E-A804-6A969DF0E0C0}"/>
              </a:ext>
            </a:extLst>
          </p:cNvPr>
          <p:cNvSpPr txBox="1"/>
          <p:nvPr/>
        </p:nvSpPr>
        <p:spPr>
          <a:xfrm>
            <a:off x="591951" y="2459504"/>
            <a:ext cx="11354638"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6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En notre utilisateur et notre chef ?</a:t>
            </a:r>
          </a:p>
        </p:txBody>
      </p:sp>
    </p:spTree>
    <p:extLst>
      <p:ext uri="{BB962C8B-B14F-4D97-AF65-F5344CB8AC3E}">
        <p14:creationId xmlns:p14="http://schemas.microsoft.com/office/powerpoint/2010/main" val="3883893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3" name="Image 2" descr="Une image contenant personne, homme, intérieur&#10;&#10;Description générée automatiquement">
            <a:extLst>
              <a:ext uri="{FF2B5EF4-FFF2-40B4-BE49-F238E27FC236}">
                <a16:creationId xmlns:a16="http://schemas.microsoft.com/office/drawing/2014/main" id="{B3E7FDAC-3F08-4DC5-984C-AAA99457663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970706" y="0"/>
            <a:ext cx="12210020" cy="6858000"/>
          </a:xfrm>
          <a:prstGeom prst="rect">
            <a:avLst/>
          </a:prstGeom>
        </p:spPr>
      </p:pic>
      <p:sp>
        <p:nvSpPr>
          <p:cNvPr id="5" name="Espace réservé du contenu 2">
            <a:extLst>
              <a:ext uri="{FF2B5EF4-FFF2-40B4-BE49-F238E27FC236}">
                <a16:creationId xmlns:a16="http://schemas.microsoft.com/office/drawing/2014/main" id="{EFC7E38C-163B-4CE9-A0BC-4288586CCC31}"/>
              </a:ext>
            </a:extLst>
          </p:cNvPr>
          <p:cNvSpPr txBox="1">
            <a:spLocks/>
          </p:cNvSpPr>
          <p:nvPr/>
        </p:nvSpPr>
        <p:spPr>
          <a:xfrm>
            <a:off x="6267237" y="663752"/>
            <a:ext cx="5713560" cy="510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400" b="0" i="0" u="none" strike="noStrike" kern="1200" cap="none" spc="0" normalizeH="0" baseline="0" noProof="0" dirty="0">
                <a:ln>
                  <a:noFill/>
                </a:ln>
                <a:solidFill>
                  <a:prstClr val="white"/>
                </a:solidFill>
                <a:effectLst/>
                <a:uLnTx/>
                <a:uFillTx/>
                <a:latin typeface="Calibri" panose="020F0502020204030204"/>
                <a:ea typeface="+mn-ea"/>
                <a:cs typeface="+mn-cs"/>
              </a:rPr>
              <a:t>Montrez à vos utilisateurs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3600" b="0" i="0" u="none" strike="noStrike" kern="1200" cap="none" spc="0" normalizeH="0" baseline="0" noProof="0" dirty="0">
                <a:ln>
                  <a:noFill/>
                </a:ln>
                <a:solidFill>
                  <a:prstClr val="white"/>
                </a:solidFill>
                <a:effectLst/>
                <a:uLnTx/>
                <a:uFillTx/>
                <a:latin typeface="Calibri" panose="020F0502020204030204"/>
                <a:ea typeface="+mn-ea"/>
                <a:cs typeface="+mn-cs"/>
              </a:rPr>
              <a:t>Une interface visuelle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3600" b="0" i="0" u="none" strike="noStrike" kern="1200" cap="none" spc="0" normalizeH="0" baseline="0" noProof="0" dirty="0">
                <a:ln>
                  <a:noFill/>
                </a:ln>
                <a:solidFill>
                  <a:prstClr val="white"/>
                </a:solidFill>
                <a:effectLst/>
                <a:uLnTx/>
                <a:uFillTx/>
                <a:latin typeface="Calibri" panose="020F0502020204030204"/>
                <a:ea typeface="+mn-ea"/>
                <a:cs typeface="+mn-cs"/>
              </a:rPr>
              <a:t>Une découverte progressive et par l’exemple d’un graphe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3600" b="0" i="0" u="none" strike="noStrike" kern="1200" cap="none" spc="0" normalizeH="0" baseline="0" noProof="0" dirty="0">
                <a:ln>
                  <a:noFill/>
                </a:ln>
                <a:solidFill>
                  <a:prstClr val="white"/>
                </a:solidFill>
                <a:effectLst/>
                <a:uLnTx/>
                <a:uFillTx/>
                <a:latin typeface="Calibri" panose="020F0502020204030204"/>
                <a:ea typeface="+mn-ea"/>
                <a:cs typeface="+mn-cs"/>
              </a:rPr>
              <a:t>Une « l</a:t>
            </a:r>
            <a:r>
              <a:rPr kumimoji="0" lang="fr-FR" sz="3600" b="0" i="0" u="none" strike="noStrike" kern="1200" cap="none" spc="0" normalizeH="0" baseline="0" noProof="0" dirty="0" err="1">
                <a:ln>
                  <a:noFill/>
                </a:ln>
                <a:solidFill>
                  <a:prstClr val="white"/>
                </a:solidFill>
                <a:effectLst/>
                <a:uLnTx/>
                <a:uFillTx/>
                <a:latin typeface="Calibri" panose="020F0502020204030204"/>
                <a:ea typeface="+mn-ea"/>
                <a:cs typeface="+mn-cs"/>
              </a:rPr>
              <a:t>udification</a:t>
            </a:r>
            <a:r>
              <a:rPr kumimoji="0" lang="fr-FR" sz="3600" b="0" i="0" u="none" strike="noStrike" kern="1200" cap="none" spc="0" normalizeH="0" baseline="0" noProof="0" dirty="0">
                <a:ln>
                  <a:noFill/>
                </a:ln>
                <a:solidFill>
                  <a:prstClr val="white"/>
                </a:solidFill>
                <a:effectLst/>
                <a:uLnTx/>
                <a:uFillTx/>
                <a:latin typeface="Calibri" panose="020F0502020204030204"/>
                <a:ea typeface="+mn-ea"/>
                <a:cs typeface="+mn-cs"/>
              </a:rPr>
              <a:t> » de l’expérience de recherche</a:t>
            </a:r>
          </a:p>
        </p:txBody>
      </p:sp>
    </p:spTree>
    <p:extLst>
      <p:ext uri="{BB962C8B-B14F-4D97-AF65-F5344CB8AC3E}">
        <p14:creationId xmlns:p14="http://schemas.microsoft.com/office/powerpoint/2010/main" val="424306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A19192"/>
        </a:solidFill>
        <a:effectLst/>
      </p:bgPr>
    </p:bg>
    <p:spTree>
      <p:nvGrpSpPr>
        <p:cNvPr id="1" name=""/>
        <p:cNvGrpSpPr/>
        <p:nvPr/>
      </p:nvGrpSpPr>
      <p:grpSpPr>
        <a:xfrm>
          <a:off x="0" y="0"/>
          <a:ext cx="0" cy="0"/>
          <a:chOff x="0" y="0"/>
          <a:chExt cx="0" cy="0"/>
        </a:xfrm>
      </p:grpSpPr>
      <p:pic>
        <p:nvPicPr>
          <p:cNvPr id="3" name="Image 2" descr="Une image contenant personne&#10;&#10;Description générée automatiquement">
            <a:extLst>
              <a:ext uri="{FF2B5EF4-FFF2-40B4-BE49-F238E27FC236}">
                <a16:creationId xmlns:a16="http://schemas.microsoft.com/office/drawing/2014/main" id="{D409AF30-9898-4A75-A541-12E2FA492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142925" cy="6858000"/>
          </a:xfrm>
          <a:prstGeom prst="rect">
            <a:avLst/>
          </a:prstGeom>
        </p:spPr>
      </p:pic>
      <p:sp>
        <p:nvSpPr>
          <p:cNvPr id="4" name="Rectangle 3">
            <a:extLst>
              <a:ext uri="{FF2B5EF4-FFF2-40B4-BE49-F238E27FC236}">
                <a16:creationId xmlns:a16="http://schemas.microsoft.com/office/drawing/2014/main" id="{0AFB8FCD-02B2-46BB-B043-45785B7C2438}"/>
              </a:ext>
            </a:extLst>
          </p:cNvPr>
          <p:cNvSpPr/>
          <p:nvPr/>
        </p:nvSpPr>
        <p:spPr>
          <a:xfrm>
            <a:off x="10019899" y="0"/>
            <a:ext cx="587141" cy="6858000"/>
          </a:xfrm>
          <a:prstGeom prst="rect">
            <a:avLst/>
          </a:prstGeom>
          <a:solidFill>
            <a:srgbClr val="A1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space réservé du contenu 2">
            <a:extLst>
              <a:ext uri="{FF2B5EF4-FFF2-40B4-BE49-F238E27FC236}">
                <a16:creationId xmlns:a16="http://schemas.microsoft.com/office/drawing/2014/main" id="{D0466D0D-F96B-408E-981A-2F9934AA6ECE}"/>
              </a:ext>
            </a:extLst>
          </p:cNvPr>
          <p:cNvSpPr txBox="1">
            <a:spLocks/>
          </p:cNvSpPr>
          <p:nvPr/>
        </p:nvSpPr>
        <p:spPr>
          <a:xfrm>
            <a:off x="6174769" y="399221"/>
            <a:ext cx="5642094" cy="5919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400" b="0" i="0" u="none" strike="noStrike" kern="1200" cap="none" spc="0" normalizeH="0" baseline="0" noProof="0" dirty="0">
                <a:ln>
                  <a:noFill/>
                </a:ln>
                <a:solidFill>
                  <a:prstClr val="white"/>
                </a:solidFill>
                <a:effectLst/>
                <a:uLnTx/>
                <a:uFillTx/>
                <a:latin typeface="Calibri" panose="020F0502020204030204"/>
                <a:ea typeface="+mn-ea"/>
                <a:cs typeface="+mn-cs"/>
              </a:rPr>
              <a:t>Expliquez à votre chef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4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3600" b="0" i="0" u="none" strike="noStrike" kern="1200" cap="none" spc="0" normalizeH="0" baseline="0" noProof="0" dirty="0">
                <a:ln>
                  <a:noFill/>
                </a:ln>
                <a:solidFill>
                  <a:prstClr val="white"/>
                </a:solidFill>
                <a:effectLst/>
                <a:uLnTx/>
                <a:uFillTx/>
                <a:latin typeface="Calibri" panose="020F0502020204030204"/>
                <a:ea typeface="+mn-ea"/>
                <a:cs typeface="+mn-cs"/>
              </a:rPr>
              <a:t>La valeur ajoutée de l’intégration de données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3600" b="0" i="0" u="none" strike="noStrike" kern="1200" cap="none" spc="0" normalizeH="0" baseline="0" noProof="0" dirty="0">
                <a:ln>
                  <a:noFill/>
                </a:ln>
                <a:solidFill>
                  <a:prstClr val="white"/>
                </a:solidFill>
                <a:effectLst/>
                <a:uLnTx/>
                <a:uFillTx/>
                <a:latin typeface="Calibri" panose="020F0502020204030204"/>
                <a:ea typeface="+mn-ea"/>
                <a:cs typeface="+mn-cs"/>
              </a:rPr>
              <a:t>La valeur ajoutée des modèles conceptuels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3600" b="0" i="0" u="none" strike="noStrike" kern="1200" cap="none" spc="0" normalizeH="0" baseline="0" noProof="0" dirty="0">
                <a:ln>
                  <a:noFill/>
                </a:ln>
                <a:solidFill>
                  <a:prstClr val="white"/>
                </a:solidFill>
                <a:effectLst/>
                <a:uLnTx/>
                <a:uFillTx/>
                <a:latin typeface="Calibri" panose="020F0502020204030204"/>
                <a:ea typeface="+mn-ea"/>
                <a:cs typeface="+mn-cs"/>
              </a:rPr>
              <a:t>Comment valoriser des données de l’organisation en offrant un service innovant au public</a:t>
            </a:r>
          </a:p>
        </p:txBody>
      </p:sp>
    </p:spTree>
    <p:extLst>
      <p:ext uri="{BB962C8B-B14F-4D97-AF65-F5344CB8AC3E}">
        <p14:creationId xmlns:p14="http://schemas.microsoft.com/office/powerpoint/2010/main" val="265807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564B79E9-1186-46A8-B219-6105C741A6E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9334" b="1"/>
          <a:stretch/>
        </p:blipFill>
        <p:spPr>
          <a:xfrm>
            <a:off x="20" y="1"/>
            <a:ext cx="12191980" cy="6857999"/>
          </a:xfrm>
          <a:prstGeom prst="rect">
            <a:avLst/>
          </a:prstGeom>
        </p:spPr>
      </p:pic>
      <p:sp>
        <p:nvSpPr>
          <p:cNvPr id="2" name="Titre 1">
            <a:extLst>
              <a:ext uri="{FF2B5EF4-FFF2-40B4-BE49-F238E27FC236}">
                <a16:creationId xmlns:a16="http://schemas.microsoft.com/office/drawing/2014/main" id="{790C0DDC-4035-48D7-B4DA-2EB14954AA3B}"/>
              </a:ext>
            </a:extLst>
          </p:cNvPr>
          <p:cNvSpPr>
            <a:spLocks noGrp="1"/>
          </p:cNvSpPr>
          <p:nvPr>
            <p:ph type="title"/>
          </p:nvPr>
        </p:nvSpPr>
        <p:spPr>
          <a:xfrm>
            <a:off x="323222" y="1554441"/>
            <a:ext cx="11545556" cy="2900518"/>
          </a:xfrm>
        </p:spPr>
        <p:txBody>
          <a:bodyPr vert="horz" lIns="91440" tIns="45720" rIns="91440" bIns="45720" rtlCol="0" anchor="b">
            <a:normAutofit fontScale="90000"/>
          </a:bodyPr>
          <a:lstStyle/>
          <a:p>
            <a:pPr algn="ctr"/>
            <a:r>
              <a:rPr lang="en-US" sz="8000" b="1" dirty="0" err="1">
                <a:solidFill>
                  <a:srgbClr val="FFFFFF"/>
                </a:solidFill>
              </a:rPr>
              <a:t>Sparnatural</a:t>
            </a:r>
            <a:r>
              <a:rPr lang="en-US" sz="8000" b="1" dirty="0">
                <a:solidFill>
                  <a:srgbClr val="FFFFFF"/>
                </a:solidFill>
              </a:rPr>
              <a:t> </a:t>
            </a:r>
            <a:r>
              <a:rPr lang="en-US" sz="8000" b="1" dirty="0" err="1">
                <a:solidFill>
                  <a:srgbClr val="FFFFFF"/>
                </a:solidFill>
              </a:rPr>
              <a:t>peut</a:t>
            </a:r>
            <a:r>
              <a:rPr lang="en-US" sz="8000" b="1" dirty="0">
                <a:solidFill>
                  <a:srgbClr val="FFFFFF"/>
                </a:solidFill>
              </a:rPr>
              <a:t>-il justifier à </a:t>
            </a:r>
            <a:r>
              <a:rPr lang="en-US" sz="8000" b="1" dirty="0" err="1">
                <a:solidFill>
                  <a:srgbClr val="FFFFFF"/>
                </a:solidFill>
              </a:rPr>
              <a:t>lui</a:t>
            </a:r>
            <a:r>
              <a:rPr lang="en-US" sz="8000" b="1" dirty="0">
                <a:solidFill>
                  <a:srgbClr val="FFFFFF"/>
                </a:solidFill>
              </a:rPr>
              <a:t> </a:t>
            </a:r>
            <a:r>
              <a:rPr lang="en-US" sz="8000" b="1" dirty="0" err="1">
                <a:solidFill>
                  <a:srgbClr val="FFFFFF"/>
                </a:solidFill>
              </a:rPr>
              <a:t>seul</a:t>
            </a:r>
            <a:r>
              <a:rPr lang="en-US" sz="8000" b="1" dirty="0">
                <a:solidFill>
                  <a:srgbClr val="FFFFFF"/>
                </a:solidFill>
              </a:rPr>
              <a:t> un </a:t>
            </a:r>
            <a:r>
              <a:rPr lang="en-US" sz="8000" b="1" dirty="0" err="1">
                <a:solidFill>
                  <a:srgbClr val="FFFFFF"/>
                </a:solidFill>
              </a:rPr>
              <a:t>projet</a:t>
            </a:r>
            <a:r>
              <a:rPr lang="en-US" sz="8000" b="1" dirty="0">
                <a:solidFill>
                  <a:srgbClr val="FFFFFF"/>
                </a:solidFill>
              </a:rPr>
              <a:t> de mise </a:t>
            </a:r>
            <a:r>
              <a:rPr lang="en-US" sz="8000" b="1" dirty="0" err="1">
                <a:solidFill>
                  <a:srgbClr val="FFFFFF"/>
                </a:solidFill>
              </a:rPr>
              <a:t>en</a:t>
            </a:r>
            <a:r>
              <a:rPr lang="en-US" sz="8000" b="1" dirty="0">
                <a:solidFill>
                  <a:srgbClr val="FFFFFF"/>
                </a:solidFill>
              </a:rPr>
              <a:t> place d’un </a:t>
            </a:r>
            <a:r>
              <a:rPr lang="en-US" sz="8000" b="1" dirty="0" err="1">
                <a:solidFill>
                  <a:srgbClr val="FFFFFF"/>
                </a:solidFill>
              </a:rPr>
              <a:t>graphe</a:t>
            </a:r>
            <a:r>
              <a:rPr lang="en-US" sz="8000" b="1" dirty="0">
                <a:solidFill>
                  <a:srgbClr val="FFFFFF"/>
                </a:solidFill>
              </a:rPr>
              <a:t> de </a:t>
            </a:r>
            <a:r>
              <a:rPr lang="en-US" sz="8000" b="1" dirty="0" err="1">
                <a:solidFill>
                  <a:srgbClr val="FFFFFF"/>
                </a:solidFill>
              </a:rPr>
              <a:t>connaissance</a:t>
            </a:r>
            <a:r>
              <a:rPr lang="en-US" sz="8000" b="1" dirty="0">
                <a:solidFill>
                  <a:srgbClr val="FFFFFF"/>
                </a:solidFill>
              </a:rPr>
              <a:t> ?</a:t>
            </a:r>
          </a:p>
        </p:txBody>
      </p:sp>
      <p:sp>
        <p:nvSpPr>
          <p:cNvPr id="3" name="Espace réservé du texte 2">
            <a:extLst>
              <a:ext uri="{FF2B5EF4-FFF2-40B4-BE49-F238E27FC236}">
                <a16:creationId xmlns:a16="http://schemas.microsoft.com/office/drawing/2014/main" id="{859BA6AC-8C7F-449A-9116-A4B5B00004FE}"/>
              </a:ext>
            </a:extLst>
          </p:cNvPr>
          <p:cNvSpPr>
            <a:spLocks noGrp="1"/>
          </p:cNvSpPr>
          <p:nvPr>
            <p:ph type="body" idx="1"/>
          </p:nvPr>
        </p:nvSpPr>
        <p:spPr>
          <a:xfrm>
            <a:off x="1524000" y="5147752"/>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1557799"/>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831850" y="875377"/>
            <a:ext cx="10515600" cy="2658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fr-FR"/>
              <a:t>Merci de votre attention</a:t>
            </a:r>
            <a:endParaRPr/>
          </a:p>
        </p:txBody>
      </p:sp>
      <p:sp>
        <p:nvSpPr>
          <p:cNvPr id="197" name="Google Shape;197;p30"/>
          <p:cNvSpPr txBox="1">
            <a:spLocks noGrp="1"/>
          </p:cNvSpPr>
          <p:nvPr>
            <p:ph type="body" idx="1"/>
          </p:nvPr>
        </p:nvSpPr>
        <p:spPr>
          <a:xfrm>
            <a:off x="831850" y="3776475"/>
            <a:ext cx="10515600" cy="23133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fr-FR" sz="3000" dirty="0"/>
              <a:t>Des questions ?</a:t>
            </a:r>
            <a:endParaRPr sz="3000"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pic>
        <p:nvPicPr>
          <p:cNvPr id="6" name="Google Shape;105;p16">
            <a:extLst>
              <a:ext uri="{FF2B5EF4-FFF2-40B4-BE49-F238E27FC236}">
                <a16:creationId xmlns:a16="http://schemas.microsoft.com/office/drawing/2014/main" id="{CE04E6F0-4175-4EF6-B286-5A0B8456A20D}"/>
              </a:ext>
            </a:extLst>
          </p:cNvPr>
          <p:cNvPicPr preferRelativeResize="0"/>
          <p:nvPr/>
        </p:nvPicPr>
        <p:blipFill>
          <a:blip r:embed="rId3">
            <a:alphaModFix/>
          </a:blip>
          <a:stretch>
            <a:fillRect/>
          </a:stretch>
        </p:blipFill>
        <p:spPr>
          <a:xfrm>
            <a:off x="330454" y="300834"/>
            <a:ext cx="4374357" cy="1660603"/>
          </a:xfrm>
          <a:prstGeom prst="rect">
            <a:avLst/>
          </a:prstGeom>
          <a:noFill/>
          <a:ln>
            <a:noFill/>
          </a:ln>
        </p:spPr>
      </p:pic>
      <p:pic>
        <p:nvPicPr>
          <p:cNvPr id="7" name="Google Shape;87;p17">
            <a:extLst>
              <a:ext uri="{FF2B5EF4-FFF2-40B4-BE49-F238E27FC236}">
                <a16:creationId xmlns:a16="http://schemas.microsoft.com/office/drawing/2014/main" id="{A88555DA-61D1-4DC1-9E7D-EE817C4A5AA9}"/>
              </a:ext>
            </a:extLst>
          </p:cNvPr>
          <p:cNvPicPr preferRelativeResize="0"/>
          <p:nvPr/>
        </p:nvPicPr>
        <p:blipFill>
          <a:blip r:embed="rId4">
            <a:alphaModFix/>
          </a:blip>
          <a:stretch>
            <a:fillRect/>
          </a:stretch>
        </p:blipFill>
        <p:spPr>
          <a:xfrm>
            <a:off x="7343689" y="10744"/>
            <a:ext cx="4517857" cy="2240782"/>
          </a:xfrm>
          <a:prstGeom prst="rect">
            <a:avLst/>
          </a:prstGeom>
          <a:noFill/>
          <a:ln>
            <a:noFill/>
          </a:ln>
        </p:spPr>
      </p:pic>
      <p:pic>
        <p:nvPicPr>
          <p:cNvPr id="8" name="Picture 2" descr="S:\08 - Marketing Communication\logo\logos-sparna-finaux-suite-a-site-web\Logo SPARNA rouge aligné.png">
            <a:extLst>
              <a:ext uri="{FF2B5EF4-FFF2-40B4-BE49-F238E27FC236}">
                <a16:creationId xmlns:a16="http://schemas.microsoft.com/office/drawing/2014/main" id="{825DDC3D-1271-4E43-A0E9-122433D5D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9400" y="5690067"/>
            <a:ext cx="3640500" cy="6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oogle Shape;134;p24">
            <a:extLst>
              <a:ext uri="{FF2B5EF4-FFF2-40B4-BE49-F238E27FC236}">
                <a16:creationId xmlns:a16="http://schemas.microsoft.com/office/drawing/2014/main" id="{AB1E5AC8-B1BC-4488-BCE0-1D51ACB83FCF}"/>
              </a:ext>
            </a:extLst>
          </p:cNvPr>
          <p:cNvPicPr preferRelativeResize="0"/>
          <p:nvPr/>
        </p:nvPicPr>
        <p:blipFill>
          <a:blip r:embed="rId2"/>
          <a:stretch>
            <a:fillRect/>
          </a:stretch>
        </p:blipFill>
        <p:spPr>
          <a:xfrm>
            <a:off x="2363110" y="643467"/>
            <a:ext cx="1852379" cy="5571066"/>
          </a:xfrm>
          <a:prstGeom prst="rect">
            <a:avLst/>
          </a:prstGeom>
          <a:noFill/>
        </p:spPr>
      </p:pic>
      <p:pic>
        <p:nvPicPr>
          <p:cNvPr id="3" name="Google Shape;135;p24" descr="Une image contenant texte&#10;&#10;Description générée automatiquement">
            <a:extLst>
              <a:ext uri="{FF2B5EF4-FFF2-40B4-BE49-F238E27FC236}">
                <a16:creationId xmlns:a16="http://schemas.microsoft.com/office/drawing/2014/main" id="{820F6601-656A-401A-A039-3633A7AB8EEA}"/>
              </a:ext>
            </a:extLst>
          </p:cNvPr>
          <p:cNvPicPr preferRelativeResize="0"/>
          <p:nvPr/>
        </p:nvPicPr>
        <p:blipFill>
          <a:blip r:embed="rId3"/>
          <a:stretch>
            <a:fillRect/>
          </a:stretch>
        </p:blipFill>
        <p:spPr>
          <a:xfrm>
            <a:off x="7781522" y="643467"/>
            <a:ext cx="2242353" cy="5571066"/>
          </a:xfrm>
          <a:prstGeom prst="rect">
            <a:avLst/>
          </a:prstGeom>
          <a:noFill/>
        </p:spPr>
      </p:pic>
      <p:sp>
        <p:nvSpPr>
          <p:cNvPr id="4" name="ZoneTexte 3">
            <a:extLst>
              <a:ext uri="{FF2B5EF4-FFF2-40B4-BE49-F238E27FC236}">
                <a16:creationId xmlns:a16="http://schemas.microsoft.com/office/drawing/2014/main" id="{DFE61054-476D-436C-988E-C064B6E09AED}"/>
              </a:ext>
            </a:extLst>
          </p:cNvPr>
          <p:cNvSpPr txBox="1"/>
          <p:nvPr/>
        </p:nvSpPr>
        <p:spPr>
          <a:xfrm>
            <a:off x="0" y="6488668"/>
            <a:ext cx="12192000" cy="369332"/>
          </a:xfrm>
          <a:prstGeom prst="rect">
            <a:avLst/>
          </a:prstGeom>
          <a:noFill/>
        </p:spPr>
        <p:txBody>
          <a:bodyPr wrap="square" rtlCol="0">
            <a:spAutoFit/>
          </a:bodyPr>
          <a:lstStyle/>
          <a:p>
            <a:pPr algn="ctr"/>
            <a:r>
              <a:rPr lang="fr-FR" i="1" dirty="0"/>
              <a:t>Paradigme « filtres à facettes »</a:t>
            </a:r>
          </a:p>
        </p:txBody>
      </p:sp>
    </p:spTree>
    <p:extLst>
      <p:ext uri="{BB962C8B-B14F-4D97-AF65-F5344CB8AC3E}">
        <p14:creationId xmlns:p14="http://schemas.microsoft.com/office/powerpoint/2010/main" val="3706061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1" descr="Une image contenant texte&#10;&#10;Description générée automatiquement">
            <a:extLst>
              <a:ext uri="{FF2B5EF4-FFF2-40B4-BE49-F238E27FC236}">
                <a16:creationId xmlns:a16="http://schemas.microsoft.com/office/drawing/2014/main" id="{0EEF9A1B-2430-4920-A368-FD7704F8D386}"/>
              </a:ext>
            </a:extLst>
          </p:cNvPr>
          <p:cNvPicPr>
            <a:picLocks noChangeAspect="1"/>
          </p:cNvPicPr>
          <p:nvPr/>
        </p:nvPicPr>
        <p:blipFill>
          <a:blip r:embed="rId2"/>
          <a:stretch>
            <a:fillRect/>
          </a:stretch>
        </p:blipFill>
        <p:spPr>
          <a:xfrm>
            <a:off x="2442840" y="311870"/>
            <a:ext cx="7306319" cy="5571067"/>
          </a:xfrm>
          <a:prstGeom prst="rect">
            <a:avLst/>
          </a:prstGeom>
        </p:spPr>
      </p:pic>
      <p:sp>
        <p:nvSpPr>
          <p:cNvPr id="3" name="ZoneTexte 2">
            <a:extLst>
              <a:ext uri="{FF2B5EF4-FFF2-40B4-BE49-F238E27FC236}">
                <a16:creationId xmlns:a16="http://schemas.microsoft.com/office/drawing/2014/main" id="{0472F7A4-66AD-4E2D-9FBF-6CDD5F524ADD}"/>
              </a:ext>
            </a:extLst>
          </p:cNvPr>
          <p:cNvSpPr txBox="1"/>
          <p:nvPr/>
        </p:nvSpPr>
        <p:spPr>
          <a:xfrm>
            <a:off x="0" y="6488668"/>
            <a:ext cx="12192000" cy="369332"/>
          </a:xfrm>
          <a:prstGeom prst="rect">
            <a:avLst/>
          </a:prstGeom>
          <a:noFill/>
        </p:spPr>
        <p:txBody>
          <a:bodyPr wrap="square" rtlCol="0">
            <a:spAutoFit/>
          </a:bodyPr>
          <a:lstStyle/>
          <a:p>
            <a:pPr algn="ctr"/>
            <a:r>
              <a:rPr lang="fr-FR" i="1" dirty="0"/>
              <a:t>Paradigme « formulaire de recherche avancée »</a:t>
            </a:r>
          </a:p>
        </p:txBody>
      </p:sp>
    </p:spTree>
    <p:extLst>
      <p:ext uri="{BB962C8B-B14F-4D97-AF65-F5344CB8AC3E}">
        <p14:creationId xmlns:p14="http://schemas.microsoft.com/office/powerpoint/2010/main" val="36954265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TotalTime>
  <Words>1547</Words>
  <Application>Microsoft Office PowerPoint</Application>
  <PresentationFormat>Grand écran</PresentationFormat>
  <Paragraphs>226</Paragraphs>
  <Slides>76</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76</vt:i4>
      </vt:variant>
    </vt:vector>
  </HeadingPairs>
  <TitlesOfParts>
    <vt:vector size="81" baseType="lpstr">
      <vt:lpstr>Arial</vt:lpstr>
      <vt:lpstr>Calibri</vt:lpstr>
      <vt:lpstr>Calibri Light</vt:lpstr>
      <vt:lpstr>Century Gothic</vt:lpstr>
      <vt:lpstr>Thème Office</vt:lpstr>
      <vt:lpstr>SPARNATURAL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Montrons les graphes de connaissances aux utilisateurs !</vt:lpstr>
      <vt:lpstr>Ecrire des phrases</vt:lpstr>
      <vt:lpstr>Les listes</vt:lpstr>
      <vt:lpstr>Traverser les connections</vt:lpstr>
      <vt:lpstr>Préciser sa recherche</vt:lpstr>
      <vt:lpstr>Les recherches par nom</vt:lpstr>
      <vt:lpstr>Les arborescences</vt:lpstr>
      <vt:lpstr>Le temps, par année ou par date</vt:lpstr>
      <vt:lpstr>Le temps, par année ou par date</vt:lpstr>
      <vt:lpstr>Le temps, par période chronoculturelle</vt:lpstr>
      <vt:lpstr>La géographie</vt:lpstr>
      <vt:lpstr>Le binaire</vt:lpstr>
      <vt:lpstr>Pas de sélection</vt:lpstr>
      <vt:lpstr>Ecrire des phrases… négatives</vt:lpstr>
      <vt:lpstr>Ecrire des phrases… au conditionnel</vt:lpstr>
      <vt:lpstr>Que veut-on sélectionner ?</vt:lpstr>
      <vt:lpstr>Présentation PowerPoint</vt:lpstr>
      <vt:lpstr>Présentation PowerPoint</vt:lpstr>
      <vt:lpstr>Une UI/UX “plastique”</vt:lpstr>
      <vt:lpstr>Retours arrières, essai/erreur</vt:lpstr>
      <vt:lpstr>Requêter par l’exemple</vt:lpstr>
      <vt:lpstr>Présentation PowerPoint</vt:lpstr>
      <vt:lpstr>Voir des résultats</vt:lpstr>
      <vt:lpstr>Voir une URI ou un libellé ?</vt:lpstr>
      <vt:lpstr>Voir un libellé de résultat…</vt:lpstr>
      <vt:lpstr>Ce que voit l’utilisateur</vt:lpstr>
      <vt:lpstr>Présentation PowerPoint</vt:lpstr>
      <vt:lpstr>Le tableau de résultat</vt:lpstr>
      <vt:lpstr>Présentation PowerPoint</vt:lpstr>
      <vt:lpstr>Présentation PowerPoint</vt:lpstr>
      <vt:lpstr>Présentation PowerPoint</vt:lpstr>
      <vt:lpstr>Choisissons comment montrer les graphes de connaissances !</vt:lpstr>
      <vt:lpstr>Présentation PowerPoint</vt:lpstr>
      <vt:lpstr>Présentation PowerPoint</vt:lpstr>
      <vt:lpstr>Concevoir une interface de recherche basée sur Sparnatural</vt:lpstr>
      <vt:lpstr>Concevoir une interface de recherche basée sur Sparnatural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Innovation ouverte et communauté</vt:lpstr>
      <vt:lpstr>Présentation PowerPoint</vt:lpstr>
      <vt:lpstr>Présentation PowerPoint</vt:lpstr>
      <vt:lpstr>Présentation PowerPoint</vt:lpstr>
      <vt:lpstr>Les enjeux et les pistes</vt:lpstr>
      <vt:lpstr>Présentation PowerPoint</vt:lpstr>
      <vt:lpstr>Présentation PowerPoint</vt:lpstr>
      <vt:lpstr>Présentation PowerPoint</vt:lpstr>
      <vt:lpstr>Présentation PowerPoint</vt:lpstr>
      <vt:lpstr>Présentation PowerPoint</vt:lpstr>
      <vt:lpstr>Présentation PowerPoint</vt:lpstr>
      <vt:lpstr>Sparnatural peut-il justifier à lui seul un projet de mise en place d’un graphe de connaissance ?</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SPARNATURAL</dc:title>
  <dc:creator>Thomas Francart</dc:creator>
  <cp:lastModifiedBy>Thomas Francart</cp:lastModifiedBy>
  <cp:revision>20</cp:revision>
  <dcterms:created xsi:type="dcterms:W3CDTF">2022-06-03T20:22:40Z</dcterms:created>
  <dcterms:modified xsi:type="dcterms:W3CDTF">2022-06-17T10:12:31Z</dcterms:modified>
</cp:coreProperties>
</file>